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7" r:id="rId14"/>
    <p:sldId id="268" r:id="rId15"/>
    <p:sldId id="269" r:id="rId16"/>
    <p:sldId id="270" r:id="rId17"/>
    <p:sldId id="285" r:id="rId18"/>
    <p:sldId id="273" r:id="rId19"/>
    <p:sldId id="280" r:id="rId20"/>
    <p:sldId id="284" r:id="rId21"/>
    <p:sldId id="272" r:id="rId22"/>
    <p:sldId id="271" r:id="rId23"/>
    <p:sldId id="276" r:id="rId24"/>
    <p:sldId id="274" r:id="rId25"/>
    <p:sldId id="275" r:id="rId26"/>
    <p:sldId id="281" r:id="rId27"/>
    <p:sldId id="282" r:id="rId28"/>
    <p:sldId id="279" r:id="rId29"/>
    <p:sldId id="283" r:id="rId30"/>
    <p:sldId id="27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236975-9B40-43FF-BAD8-8FC1FC4C2F2B}" v="19" dt="2024-05-29T04:35:44.3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48" d="100"/>
          <a:sy n="48" d="100"/>
        </p:scale>
        <p:origin x="62" y="7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68DB78-B547-4C5B-A28E-4F627CEEC183}" type="datetimeFigureOut">
              <a:rPr lang="en-US" smtClean="0"/>
              <a:t>5/30/2024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E6CAF7-2BD6-4153-AAA0-08A02C8044EC}" type="slidenum">
              <a:rPr lang="en-US" smtClean="0"/>
              <a:t>‹#›</a:t>
            </a:fld>
            <a:endParaRPr lang="en-US"/>
          </a:p>
        </p:txBody>
      </p:sp>
    </p:spTree>
    <p:extLst>
      <p:ext uri="{BB962C8B-B14F-4D97-AF65-F5344CB8AC3E}">
        <p14:creationId xmlns:p14="http://schemas.microsoft.com/office/powerpoint/2010/main" val="1215550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6CAF7-2BD6-4153-AAA0-08A02C8044EC}" type="slidenum">
              <a:rPr lang="en-US" smtClean="0"/>
              <a:t>5</a:t>
            </a:fld>
            <a:endParaRPr lang="en-US"/>
          </a:p>
        </p:txBody>
      </p:sp>
    </p:spTree>
    <p:extLst>
      <p:ext uri="{BB962C8B-B14F-4D97-AF65-F5344CB8AC3E}">
        <p14:creationId xmlns:p14="http://schemas.microsoft.com/office/powerpoint/2010/main" val="2727829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6CAF7-2BD6-4153-AAA0-08A02C8044EC}" type="slidenum">
              <a:rPr lang="en-US" smtClean="0"/>
              <a:t>7</a:t>
            </a:fld>
            <a:endParaRPr lang="en-US"/>
          </a:p>
        </p:txBody>
      </p:sp>
    </p:spTree>
    <p:extLst>
      <p:ext uri="{BB962C8B-B14F-4D97-AF65-F5344CB8AC3E}">
        <p14:creationId xmlns:p14="http://schemas.microsoft.com/office/powerpoint/2010/main" val="249185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6CAF7-2BD6-4153-AAA0-08A02C8044EC}" type="slidenum">
              <a:rPr lang="en-US" smtClean="0"/>
              <a:t>23</a:t>
            </a:fld>
            <a:endParaRPr lang="en-US"/>
          </a:p>
        </p:txBody>
      </p:sp>
    </p:spTree>
    <p:extLst>
      <p:ext uri="{BB962C8B-B14F-4D97-AF65-F5344CB8AC3E}">
        <p14:creationId xmlns:p14="http://schemas.microsoft.com/office/powerpoint/2010/main" val="2883447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8BFB1-2672-D48C-144A-A47463D069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73657D-9D8D-70F2-F73E-7A577017F4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DF4E58-F581-3B3E-7E53-3722D52A73A4}"/>
              </a:ext>
            </a:extLst>
          </p:cNvPr>
          <p:cNvSpPr>
            <a:spLocks noGrp="1"/>
          </p:cNvSpPr>
          <p:nvPr>
            <p:ph type="dt" sz="half" idx="10"/>
          </p:nvPr>
        </p:nvSpPr>
        <p:spPr/>
        <p:txBody>
          <a:bodyPr/>
          <a:lstStyle/>
          <a:p>
            <a:fld id="{4022ED33-EFAC-449F-8E27-9B8F4AD041A2}" type="datetimeFigureOut">
              <a:rPr lang="en-US" smtClean="0"/>
              <a:t>5/30/2024</a:t>
            </a:fld>
            <a:endParaRPr lang="en-US"/>
          </a:p>
        </p:txBody>
      </p:sp>
      <p:sp>
        <p:nvSpPr>
          <p:cNvPr id="5" name="Footer Placeholder 4">
            <a:extLst>
              <a:ext uri="{FF2B5EF4-FFF2-40B4-BE49-F238E27FC236}">
                <a16:creationId xmlns:a16="http://schemas.microsoft.com/office/drawing/2014/main" id="{E7E507B1-4C1A-EF10-E5F7-7368E1ED1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518E39-59F7-132F-6F08-83D80DEC1E0C}"/>
              </a:ext>
            </a:extLst>
          </p:cNvPr>
          <p:cNvSpPr>
            <a:spLocks noGrp="1"/>
          </p:cNvSpPr>
          <p:nvPr>
            <p:ph type="sldNum" sz="quarter" idx="12"/>
          </p:nvPr>
        </p:nvSpPr>
        <p:spPr/>
        <p:txBody>
          <a:bodyPr/>
          <a:lstStyle/>
          <a:p>
            <a:fld id="{75536EBA-04E2-46D0-933C-F7179CC6A289}" type="slidenum">
              <a:rPr lang="en-US" smtClean="0"/>
              <a:t>‹#›</a:t>
            </a:fld>
            <a:endParaRPr lang="en-US"/>
          </a:p>
        </p:txBody>
      </p:sp>
    </p:spTree>
    <p:extLst>
      <p:ext uri="{BB962C8B-B14F-4D97-AF65-F5344CB8AC3E}">
        <p14:creationId xmlns:p14="http://schemas.microsoft.com/office/powerpoint/2010/main" val="3769836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91A2B-23F8-0B7E-A3AC-E0A6B1EBB9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78B51D-6ED6-3C41-7E5C-16BD480952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2653B-E726-AB99-613E-63D5AC256BCB}"/>
              </a:ext>
            </a:extLst>
          </p:cNvPr>
          <p:cNvSpPr>
            <a:spLocks noGrp="1"/>
          </p:cNvSpPr>
          <p:nvPr>
            <p:ph type="dt" sz="half" idx="10"/>
          </p:nvPr>
        </p:nvSpPr>
        <p:spPr/>
        <p:txBody>
          <a:bodyPr/>
          <a:lstStyle/>
          <a:p>
            <a:fld id="{4022ED33-EFAC-449F-8E27-9B8F4AD041A2}" type="datetimeFigureOut">
              <a:rPr lang="en-US" smtClean="0"/>
              <a:t>5/30/2024</a:t>
            </a:fld>
            <a:endParaRPr lang="en-US"/>
          </a:p>
        </p:txBody>
      </p:sp>
      <p:sp>
        <p:nvSpPr>
          <p:cNvPr id="5" name="Footer Placeholder 4">
            <a:extLst>
              <a:ext uri="{FF2B5EF4-FFF2-40B4-BE49-F238E27FC236}">
                <a16:creationId xmlns:a16="http://schemas.microsoft.com/office/drawing/2014/main" id="{0E7425AF-E1B0-F1F0-0B02-A1ED5FE34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3E9CF-877F-0109-9E23-B112F8380AC7}"/>
              </a:ext>
            </a:extLst>
          </p:cNvPr>
          <p:cNvSpPr>
            <a:spLocks noGrp="1"/>
          </p:cNvSpPr>
          <p:nvPr>
            <p:ph type="sldNum" sz="quarter" idx="12"/>
          </p:nvPr>
        </p:nvSpPr>
        <p:spPr/>
        <p:txBody>
          <a:bodyPr/>
          <a:lstStyle/>
          <a:p>
            <a:fld id="{75536EBA-04E2-46D0-933C-F7179CC6A289}" type="slidenum">
              <a:rPr lang="en-US" smtClean="0"/>
              <a:t>‹#›</a:t>
            </a:fld>
            <a:endParaRPr lang="en-US"/>
          </a:p>
        </p:txBody>
      </p:sp>
    </p:spTree>
    <p:extLst>
      <p:ext uri="{BB962C8B-B14F-4D97-AF65-F5344CB8AC3E}">
        <p14:creationId xmlns:p14="http://schemas.microsoft.com/office/powerpoint/2010/main" val="1350666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1F7D6E-87CF-92C9-16F6-F0B5813D41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4B138E-EE3A-EA49-2076-B5DA333B86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2EDCD2-EE5A-7B99-C732-990CE6FE94FA}"/>
              </a:ext>
            </a:extLst>
          </p:cNvPr>
          <p:cNvSpPr>
            <a:spLocks noGrp="1"/>
          </p:cNvSpPr>
          <p:nvPr>
            <p:ph type="dt" sz="half" idx="10"/>
          </p:nvPr>
        </p:nvSpPr>
        <p:spPr/>
        <p:txBody>
          <a:bodyPr/>
          <a:lstStyle/>
          <a:p>
            <a:fld id="{4022ED33-EFAC-449F-8E27-9B8F4AD041A2}" type="datetimeFigureOut">
              <a:rPr lang="en-US" smtClean="0"/>
              <a:t>5/30/2024</a:t>
            </a:fld>
            <a:endParaRPr lang="en-US"/>
          </a:p>
        </p:txBody>
      </p:sp>
      <p:sp>
        <p:nvSpPr>
          <p:cNvPr id="5" name="Footer Placeholder 4">
            <a:extLst>
              <a:ext uri="{FF2B5EF4-FFF2-40B4-BE49-F238E27FC236}">
                <a16:creationId xmlns:a16="http://schemas.microsoft.com/office/drawing/2014/main" id="{B37EDE06-4FBA-2A13-1C04-BEC6667750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338180-2D40-96CE-28E2-5726BD6B1DF1}"/>
              </a:ext>
            </a:extLst>
          </p:cNvPr>
          <p:cNvSpPr>
            <a:spLocks noGrp="1"/>
          </p:cNvSpPr>
          <p:nvPr>
            <p:ph type="sldNum" sz="quarter" idx="12"/>
          </p:nvPr>
        </p:nvSpPr>
        <p:spPr/>
        <p:txBody>
          <a:bodyPr/>
          <a:lstStyle/>
          <a:p>
            <a:fld id="{75536EBA-04E2-46D0-933C-F7179CC6A289}" type="slidenum">
              <a:rPr lang="en-US" smtClean="0"/>
              <a:t>‹#›</a:t>
            </a:fld>
            <a:endParaRPr lang="en-US"/>
          </a:p>
        </p:txBody>
      </p:sp>
    </p:spTree>
    <p:extLst>
      <p:ext uri="{BB962C8B-B14F-4D97-AF65-F5344CB8AC3E}">
        <p14:creationId xmlns:p14="http://schemas.microsoft.com/office/powerpoint/2010/main" val="2387921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54EFC-4DDE-32F6-ABBD-47E0356492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ED50B2-4126-BD02-B14C-E8C4D1DF18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93F030-06F9-60C3-4BB1-AB7F15CB397D}"/>
              </a:ext>
            </a:extLst>
          </p:cNvPr>
          <p:cNvSpPr>
            <a:spLocks noGrp="1"/>
          </p:cNvSpPr>
          <p:nvPr>
            <p:ph type="dt" sz="half" idx="10"/>
          </p:nvPr>
        </p:nvSpPr>
        <p:spPr/>
        <p:txBody>
          <a:bodyPr/>
          <a:lstStyle/>
          <a:p>
            <a:fld id="{4022ED33-EFAC-449F-8E27-9B8F4AD041A2}" type="datetimeFigureOut">
              <a:rPr lang="en-US" smtClean="0"/>
              <a:t>5/30/2024</a:t>
            </a:fld>
            <a:endParaRPr lang="en-US"/>
          </a:p>
        </p:txBody>
      </p:sp>
      <p:sp>
        <p:nvSpPr>
          <p:cNvPr id="5" name="Footer Placeholder 4">
            <a:extLst>
              <a:ext uri="{FF2B5EF4-FFF2-40B4-BE49-F238E27FC236}">
                <a16:creationId xmlns:a16="http://schemas.microsoft.com/office/drawing/2014/main" id="{4C3DA435-5FD5-E291-F621-38C53C673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FA428-0E8D-D5E6-39A5-FCDD710A11C2}"/>
              </a:ext>
            </a:extLst>
          </p:cNvPr>
          <p:cNvSpPr>
            <a:spLocks noGrp="1"/>
          </p:cNvSpPr>
          <p:nvPr>
            <p:ph type="sldNum" sz="quarter" idx="12"/>
          </p:nvPr>
        </p:nvSpPr>
        <p:spPr/>
        <p:txBody>
          <a:bodyPr/>
          <a:lstStyle/>
          <a:p>
            <a:fld id="{75536EBA-04E2-46D0-933C-F7179CC6A289}" type="slidenum">
              <a:rPr lang="en-US" smtClean="0"/>
              <a:t>‹#›</a:t>
            </a:fld>
            <a:endParaRPr lang="en-US"/>
          </a:p>
        </p:txBody>
      </p:sp>
    </p:spTree>
    <p:extLst>
      <p:ext uri="{BB962C8B-B14F-4D97-AF65-F5344CB8AC3E}">
        <p14:creationId xmlns:p14="http://schemas.microsoft.com/office/powerpoint/2010/main" val="4196122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D7997-B653-7828-3D1F-C1BD31C40D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8F6C5C-2183-4508-C439-AB0B3F54364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497315-E38A-8DA3-295F-6DD6E425B25C}"/>
              </a:ext>
            </a:extLst>
          </p:cNvPr>
          <p:cNvSpPr>
            <a:spLocks noGrp="1"/>
          </p:cNvSpPr>
          <p:nvPr>
            <p:ph type="dt" sz="half" idx="10"/>
          </p:nvPr>
        </p:nvSpPr>
        <p:spPr/>
        <p:txBody>
          <a:bodyPr/>
          <a:lstStyle/>
          <a:p>
            <a:fld id="{4022ED33-EFAC-449F-8E27-9B8F4AD041A2}" type="datetimeFigureOut">
              <a:rPr lang="en-US" smtClean="0"/>
              <a:t>5/30/2024</a:t>
            </a:fld>
            <a:endParaRPr lang="en-US"/>
          </a:p>
        </p:txBody>
      </p:sp>
      <p:sp>
        <p:nvSpPr>
          <p:cNvPr id="5" name="Footer Placeholder 4">
            <a:extLst>
              <a:ext uri="{FF2B5EF4-FFF2-40B4-BE49-F238E27FC236}">
                <a16:creationId xmlns:a16="http://schemas.microsoft.com/office/drawing/2014/main" id="{D98170FD-912D-CAF1-F8FD-623984AE14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FF80F-9455-1974-B5B5-469F92451C94}"/>
              </a:ext>
            </a:extLst>
          </p:cNvPr>
          <p:cNvSpPr>
            <a:spLocks noGrp="1"/>
          </p:cNvSpPr>
          <p:nvPr>
            <p:ph type="sldNum" sz="quarter" idx="12"/>
          </p:nvPr>
        </p:nvSpPr>
        <p:spPr/>
        <p:txBody>
          <a:bodyPr/>
          <a:lstStyle/>
          <a:p>
            <a:fld id="{75536EBA-04E2-46D0-933C-F7179CC6A289}" type="slidenum">
              <a:rPr lang="en-US" smtClean="0"/>
              <a:t>‹#›</a:t>
            </a:fld>
            <a:endParaRPr lang="en-US"/>
          </a:p>
        </p:txBody>
      </p:sp>
    </p:spTree>
    <p:extLst>
      <p:ext uri="{BB962C8B-B14F-4D97-AF65-F5344CB8AC3E}">
        <p14:creationId xmlns:p14="http://schemas.microsoft.com/office/powerpoint/2010/main" val="1967289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2ECED-0E35-C219-B054-B24D6B7474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0E22AD-A213-F3E8-66F6-27E73DF40D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0BC466-96C9-C8D0-06CC-546236668F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4BB839-1106-2C9F-524D-BCFB96FC291B}"/>
              </a:ext>
            </a:extLst>
          </p:cNvPr>
          <p:cNvSpPr>
            <a:spLocks noGrp="1"/>
          </p:cNvSpPr>
          <p:nvPr>
            <p:ph type="dt" sz="half" idx="10"/>
          </p:nvPr>
        </p:nvSpPr>
        <p:spPr/>
        <p:txBody>
          <a:bodyPr/>
          <a:lstStyle/>
          <a:p>
            <a:fld id="{4022ED33-EFAC-449F-8E27-9B8F4AD041A2}" type="datetimeFigureOut">
              <a:rPr lang="en-US" smtClean="0"/>
              <a:t>5/30/2024</a:t>
            </a:fld>
            <a:endParaRPr lang="en-US"/>
          </a:p>
        </p:txBody>
      </p:sp>
      <p:sp>
        <p:nvSpPr>
          <p:cNvPr id="6" name="Footer Placeholder 5">
            <a:extLst>
              <a:ext uri="{FF2B5EF4-FFF2-40B4-BE49-F238E27FC236}">
                <a16:creationId xmlns:a16="http://schemas.microsoft.com/office/drawing/2014/main" id="{E2B0FEF8-16FA-6DB1-346E-B40C7DA32D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19B444-AB05-20AC-F289-576F28F91D16}"/>
              </a:ext>
            </a:extLst>
          </p:cNvPr>
          <p:cNvSpPr>
            <a:spLocks noGrp="1"/>
          </p:cNvSpPr>
          <p:nvPr>
            <p:ph type="sldNum" sz="quarter" idx="12"/>
          </p:nvPr>
        </p:nvSpPr>
        <p:spPr/>
        <p:txBody>
          <a:bodyPr/>
          <a:lstStyle/>
          <a:p>
            <a:fld id="{75536EBA-04E2-46D0-933C-F7179CC6A289}" type="slidenum">
              <a:rPr lang="en-US" smtClean="0"/>
              <a:t>‹#›</a:t>
            </a:fld>
            <a:endParaRPr lang="en-US"/>
          </a:p>
        </p:txBody>
      </p:sp>
    </p:spTree>
    <p:extLst>
      <p:ext uri="{BB962C8B-B14F-4D97-AF65-F5344CB8AC3E}">
        <p14:creationId xmlns:p14="http://schemas.microsoft.com/office/powerpoint/2010/main" val="2256586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904A-3925-8993-1477-86C9CE990D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6AACCA-2077-60DA-959C-D513DA2C8B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69FBDA-A03E-2175-51F9-3018FEC62A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F1ECA5-8ABC-1964-22A4-4E4C9DBF8E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4E06DD-F6B1-04E0-08A4-EABD5D6105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E104F6-266A-A18A-9BAC-D4477B767BC1}"/>
              </a:ext>
            </a:extLst>
          </p:cNvPr>
          <p:cNvSpPr>
            <a:spLocks noGrp="1"/>
          </p:cNvSpPr>
          <p:nvPr>
            <p:ph type="dt" sz="half" idx="10"/>
          </p:nvPr>
        </p:nvSpPr>
        <p:spPr/>
        <p:txBody>
          <a:bodyPr/>
          <a:lstStyle/>
          <a:p>
            <a:fld id="{4022ED33-EFAC-449F-8E27-9B8F4AD041A2}" type="datetimeFigureOut">
              <a:rPr lang="en-US" smtClean="0"/>
              <a:t>5/30/2024</a:t>
            </a:fld>
            <a:endParaRPr lang="en-US"/>
          </a:p>
        </p:txBody>
      </p:sp>
      <p:sp>
        <p:nvSpPr>
          <p:cNvPr id="8" name="Footer Placeholder 7">
            <a:extLst>
              <a:ext uri="{FF2B5EF4-FFF2-40B4-BE49-F238E27FC236}">
                <a16:creationId xmlns:a16="http://schemas.microsoft.com/office/drawing/2014/main" id="{5FD19AC7-FDC8-DC7A-AEB1-2695DA900B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3B8D3D-8BA9-AF08-978A-C6EF7BD2AB6A}"/>
              </a:ext>
            </a:extLst>
          </p:cNvPr>
          <p:cNvSpPr>
            <a:spLocks noGrp="1"/>
          </p:cNvSpPr>
          <p:nvPr>
            <p:ph type="sldNum" sz="quarter" idx="12"/>
          </p:nvPr>
        </p:nvSpPr>
        <p:spPr/>
        <p:txBody>
          <a:bodyPr/>
          <a:lstStyle/>
          <a:p>
            <a:fld id="{75536EBA-04E2-46D0-933C-F7179CC6A289}" type="slidenum">
              <a:rPr lang="en-US" smtClean="0"/>
              <a:t>‹#›</a:t>
            </a:fld>
            <a:endParaRPr lang="en-US"/>
          </a:p>
        </p:txBody>
      </p:sp>
    </p:spTree>
    <p:extLst>
      <p:ext uri="{BB962C8B-B14F-4D97-AF65-F5344CB8AC3E}">
        <p14:creationId xmlns:p14="http://schemas.microsoft.com/office/powerpoint/2010/main" val="192725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1B338-B24B-71C8-76CB-04991C60A9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6E02C7-2F7F-6A37-1C3E-3102A238E13B}"/>
              </a:ext>
            </a:extLst>
          </p:cNvPr>
          <p:cNvSpPr>
            <a:spLocks noGrp="1"/>
          </p:cNvSpPr>
          <p:nvPr>
            <p:ph type="dt" sz="half" idx="10"/>
          </p:nvPr>
        </p:nvSpPr>
        <p:spPr/>
        <p:txBody>
          <a:bodyPr/>
          <a:lstStyle/>
          <a:p>
            <a:fld id="{4022ED33-EFAC-449F-8E27-9B8F4AD041A2}" type="datetimeFigureOut">
              <a:rPr lang="en-US" smtClean="0"/>
              <a:t>5/30/2024</a:t>
            </a:fld>
            <a:endParaRPr lang="en-US"/>
          </a:p>
        </p:txBody>
      </p:sp>
      <p:sp>
        <p:nvSpPr>
          <p:cNvPr id="4" name="Footer Placeholder 3">
            <a:extLst>
              <a:ext uri="{FF2B5EF4-FFF2-40B4-BE49-F238E27FC236}">
                <a16:creationId xmlns:a16="http://schemas.microsoft.com/office/drawing/2014/main" id="{E83CB951-A359-3531-28F8-F081C97052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D33C39-C180-E11D-0DE6-6BA48F5B787B}"/>
              </a:ext>
            </a:extLst>
          </p:cNvPr>
          <p:cNvSpPr>
            <a:spLocks noGrp="1"/>
          </p:cNvSpPr>
          <p:nvPr>
            <p:ph type="sldNum" sz="quarter" idx="12"/>
          </p:nvPr>
        </p:nvSpPr>
        <p:spPr/>
        <p:txBody>
          <a:bodyPr/>
          <a:lstStyle/>
          <a:p>
            <a:fld id="{75536EBA-04E2-46D0-933C-F7179CC6A289}" type="slidenum">
              <a:rPr lang="en-US" smtClean="0"/>
              <a:t>‹#›</a:t>
            </a:fld>
            <a:endParaRPr lang="en-US"/>
          </a:p>
        </p:txBody>
      </p:sp>
    </p:spTree>
    <p:extLst>
      <p:ext uri="{BB962C8B-B14F-4D97-AF65-F5344CB8AC3E}">
        <p14:creationId xmlns:p14="http://schemas.microsoft.com/office/powerpoint/2010/main" val="1679369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CAAD71-0ED8-E2E6-6BE1-8D9F4C965D64}"/>
              </a:ext>
            </a:extLst>
          </p:cNvPr>
          <p:cNvSpPr>
            <a:spLocks noGrp="1"/>
          </p:cNvSpPr>
          <p:nvPr>
            <p:ph type="dt" sz="half" idx="10"/>
          </p:nvPr>
        </p:nvSpPr>
        <p:spPr/>
        <p:txBody>
          <a:bodyPr/>
          <a:lstStyle/>
          <a:p>
            <a:fld id="{4022ED33-EFAC-449F-8E27-9B8F4AD041A2}" type="datetimeFigureOut">
              <a:rPr lang="en-US" smtClean="0"/>
              <a:t>5/30/2024</a:t>
            </a:fld>
            <a:endParaRPr lang="en-US"/>
          </a:p>
        </p:txBody>
      </p:sp>
      <p:sp>
        <p:nvSpPr>
          <p:cNvPr id="3" name="Footer Placeholder 2">
            <a:extLst>
              <a:ext uri="{FF2B5EF4-FFF2-40B4-BE49-F238E27FC236}">
                <a16:creationId xmlns:a16="http://schemas.microsoft.com/office/drawing/2014/main" id="{4EB2E470-94B0-204B-D24E-9ADCE3A9DC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62036E-0771-99D0-16FD-82E3869D2AE7}"/>
              </a:ext>
            </a:extLst>
          </p:cNvPr>
          <p:cNvSpPr>
            <a:spLocks noGrp="1"/>
          </p:cNvSpPr>
          <p:nvPr>
            <p:ph type="sldNum" sz="quarter" idx="12"/>
          </p:nvPr>
        </p:nvSpPr>
        <p:spPr/>
        <p:txBody>
          <a:bodyPr/>
          <a:lstStyle/>
          <a:p>
            <a:fld id="{75536EBA-04E2-46D0-933C-F7179CC6A289}" type="slidenum">
              <a:rPr lang="en-US" smtClean="0"/>
              <a:t>‹#›</a:t>
            </a:fld>
            <a:endParaRPr lang="en-US"/>
          </a:p>
        </p:txBody>
      </p:sp>
    </p:spTree>
    <p:extLst>
      <p:ext uri="{BB962C8B-B14F-4D97-AF65-F5344CB8AC3E}">
        <p14:creationId xmlns:p14="http://schemas.microsoft.com/office/powerpoint/2010/main" val="3688539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D9B65-54CD-6CBC-6E10-BFC90BEACA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E88197-66C1-DB03-58AE-46A5D72CFE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BB6ACE-24ED-E026-0319-79B5015DCF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D8DC02-478E-FE62-DE3D-81220F44B142}"/>
              </a:ext>
            </a:extLst>
          </p:cNvPr>
          <p:cNvSpPr>
            <a:spLocks noGrp="1"/>
          </p:cNvSpPr>
          <p:nvPr>
            <p:ph type="dt" sz="half" idx="10"/>
          </p:nvPr>
        </p:nvSpPr>
        <p:spPr/>
        <p:txBody>
          <a:bodyPr/>
          <a:lstStyle/>
          <a:p>
            <a:fld id="{4022ED33-EFAC-449F-8E27-9B8F4AD041A2}" type="datetimeFigureOut">
              <a:rPr lang="en-US" smtClean="0"/>
              <a:t>5/30/2024</a:t>
            </a:fld>
            <a:endParaRPr lang="en-US"/>
          </a:p>
        </p:txBody>
      </p:sp>
      <p:sp>
        <p:nvSpPr>
          <p:cNvPr id="6" name="Footer Placeholder 5">
            <a:extLst>
              <a:ext uri="{FF2B5EF4-FFF2-40B4-BE49-F238E27FC236}">
                <a16:creationId xmlns:a16="http://schemas.microsoft.com/office/drawing/2014/main" id="{F3D8268E-75DB-1C40-3BD9-033EB2B10B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5B052E-B6C9-3CFA-AE9F-348E74949C8F}"/>
              </a:ext>
            </a:extLst>
          </p:cNvPr>
          <p:cNvSpPr>
            <a:spLocks noGrp="1"/>
          </p:cNvSpPr>
          <p:nvPr>
            <p:ph type="sldNum" sz="quarter" idx="12"/>
          </p:nvPr>
        </p:nvSpPr>
        <p:spPr/>
        <p:txBody>
          <a:bodyPr/>
          <a:lstStyle/>
          <a:p>
            <a:fld id="{75536EBA-04E2-46D0-933C-F7179CC6A289}" type="slidenum">
              <a:rPr lang="en-US" smtClean="0"/>
              <a:t>‹#›</a:t>
            </a:fld>
            <a:endParaRPr lang="en-US"/>
          </a:p>
        </p:txBody>
      </p:sp>
    </p:spTree>
    <p:extLst>
      <p:ext uri="{BB962C8B-B14F-4D97-AF65-F5344CB8AC3E}">
        <p14:creationId xmlns:p14="http://schemas.microsoft.com/office/powerpoint/2010/main" val="3381391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664BF-2676-94BF-D262-E514975946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9860D7-EE9B-1373-D901-7C9F757DA4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A8BBB2-E34C-22EA-5898-644BF441EC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94CDF8-7C03-1584-7EF8-49AB811BEDBE}"/>
              </a:ext>
            </a:extLst>
          </p:cNvPr>
          <p:cNvSpPr>
            <a:spLocks noGrp="1"/>
          </p:cNvSpPr>
          <p:nvPr>
            <p:ph type="dt" sz="half" idx="10"/>
          </p:nvPr>
        </p:nvSpPr>
        <p:spPr/>
        <p:txBody>
          <a:bodyPr/>
          <a:lstStyle/>
          <a:p>
            <a:fld id="{4022ED33-EFAC-449F-8E27-9B8F4AD041A2}" type="datetimeFigureOut">
              <a:rPr lang="en-US" smtClean="0"/>
              <a:t>5/30/2024</a:t>
            </a:fld>
            <a:endParaRPr lang="en-US"/>
          </a:p>
        </p:txBody>
      </p:sp>
      <p:sp>
        <p:nvSpPr>
          <p:cNvPr id="6" name="Footer Placeholder 5">
            <a:extLst>
              <a:ext uri="{FF2B5EF4-FFF2-40B4-BE49-F238E27FC236}">
                <a16:creationId xmlns:a16="http://schemas.microsoft.com/office/drawing/2014/main" id="{06CB85F9-91B0-01E3-33AE-02B2D10A3B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773D1B-8818-BCB4-E0B3-4D5220177E27}"/>
              </a:ext>
            </a:extLst>
          </p:cNvPr>
          <p:cNvSpPr>
            <a:spLocks noGrp="1"/>
          </p:cNvSpPr>
          <p:nvPr>
            <p:ph type="sldNum" sz="quarter" idx="12"/>
          </p:nvPr>
        </p:nvSpPr>
        <p:spPr/>
        <p:txBody>
          <a:bodyPr/>
          <a:lstStyle/>
          <a:p>
            <a:fld id="{75536EBA-04E2-46D0-933C-F7179CC6A289}" type="slidenum">
              <a:rPr lang="en-US" smtClean="0"/>
              <a:t>‹#›</a:t>
            </a:fld>
            <a:endParaRPr lang="en-US"/>
          </a:p>
        </p:txBody>
      </p:sp>
    </p:spTree>
    <p:extLst>
      <p:ext uri="{BB962C8B-B14F-4D97-AF65-F5344CB8AC3E}">
        <p14:creationId xmlns:p14="http://schemas.microsoft.com/office/powerpoint/2010/main" val="1403283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005022-39B3-6A43-67FA-A0BFFAFB02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F04966-CC71-9BD6-7BA2-C10817C39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577F7A-FED0-DC36-1430-80766E9F87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22ED33-EFAC-449F-8E27-9B8F4AD041A2}" type="datetimeFigureOut">
              <a:rPr lang="en-US" smtClean="0"/>
              <a:t>5/30/2024</a:t>
            </a:fld>
            <a:endParaRPr lang="en-US"/>
          </a:p>
        </p:txBody>
      </p:sp>
      <p:sp>
        <p:nvSpPr>
          <p:cNvPr id="5" name="Footer Placeholder 4">
            <a:extLst>
              <a:ext uri="{FF2B5EF4-FFF2-40B4-BE49-F238E27FC236}">
                <a16:creationId xmlns:a16="http://schemas.microsoft.com/office/drawing/2014/main" id="{E2A434CD-1BA7-D2C4-D647-DA908FD282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ECB1AFC-D43C-D487-20B1-7306EDCB1B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5536EBA-04E2-46D0-933C-F7179CC6A289}" type="slidenum">
              <a:rPr lang="en-US" smtClean="0"/>
              <a:t>‹#›</a:t>
            </a:fld>
            <a:endParaRPr lang="en-US"/>
          </a:p>
        </p:txBody>
      </p:sp>
    </p:spTree>
    <p:extLst>
      <p:ext uri="{BB962C8B-B14F-4D97-AF65-F5344CB8AC3E}">
        <p14:creationId xmlns:p14="http://schemas.microsoft.com/office/powerpoint/2010/main" val="3772515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gmcclish@sdsu.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rNu1LZIJkec"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vox.com/2021/11/11/22775093/kyle-rittenhouse-trial-kenosha-testimony-cry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9E46F9-8779-34DB-134F-916C5D3F3A6E}"/>
              </a:ext>
            </a:extLst>
          </p:cNvPr>
          <p:cNvSpPr>
            <a:spLocks noGrp="1"/>
          </p:cNvSpPr>
          <p:nvPr>
            <p:ph type="ctrTitle"/>
          </p:nvPr>
        </p:nvSpPr>
        <p:spPr>
          <a:xfrm>
            <a:off x="5297762" y="640080"/>
            <a:ext cx="6251110" cy="2788920"/>
          </a:xfrm>
        </p:spPr>
        <p:txBody>
          <a:bodyPr anchor="b">
            <a:normAutofit/>
          </a:bodyPr>
          <a:lstStyle/>
          <a:p>
            <a:pPr algn="l"/>
            <a:r>
              <a:rPr lang="en-US" sz="4600" dirty="0"/>
              <a:t>Giving Emotion Its Due:</a:t>
            </a:r>
            <a:br>
              <a:rPr lang="en-US" sz="4600" dirty="0"/>
            </a:br>
            <a:r>
              <a:rPr lang="en-US" sz="4600" dirty="0"/>
              <a:t>An Ethically Based Approach to Pathos in Argumentation</a:t>
            </a:r>
          </a:p>
        </p:txBody>
      </p:sp>
      <p:sp>
        <p:nvSpPr>
          <p:cNvPr id="3" name="Subtitle 2">
            <a:extLst>
              <a:ext uri="{FF2B5EF4-FFF2-40B4-BE49-F238E27FC236}">
                <a16:creationId xmlns:a16="http://schemas.microsoft.com/office/drawing/2014/main" id="{E71B8A2C-6420-E39D-2448-CE0349860D2A}"/>
              </a:ext>
            </a:extLst>
          </p:cNvPr>
          <p:cNvSpPr>
            <a:spLocks noGrp="1"/>
          </p:cNvSpPr>
          <p:nvPr>
            <p:ph type="subTitle" idx="1"/>
          </p:nvPr>
        </p:nvSpPr>
        <p:spPr>
          <a:xfrm>
            <a:off x="5297593" y="4620060"/>
            <a:ext cx="6251111" cy="2032922"/>
          </a:xfrm>
        </p:spPr>
        <p:txBody>
          <a:bodyPr>
            <a:normAutofit/>
          </a:bodyPr>
          <a:lstStyle/>
          <a:p>
            <a:pPr algn="l"/>
            <a:r>
              <a:rPr lang="en-US" sz="2800" dirty="0">
                <a:latin typeface="Times New Roman" panose="02020603050405020304" pitchFamily="18" charset="0"/>
                <a:cs typeface="Times New Roman" panose="02020603050405020304" pitchFamily="18" charset="0"/>
              </a:rPr>
              <a:t>Glen McClish</a:t>
            </a:r>
          </a:p>
          <a:p>
            <a:pPr algn="l"/>
            <a:r>
              <a:rPr lang="en-US" sz="2800" dirty="0">
                <a:latin typeface="Times New Roman" panose="02020603050405020304" pitchFamily="18" charset="0"/>
                <a:cs typeface="Times New Roman" panose="02020603050405020304" pitchFamily="18" charset="0"/>
              </a:rPr>
              <a:t>Department of Rhetoric &amp; Writing Studies</a:t>
            </a:r>
          </a:p>
          <a:p>
            <a:pPr algn="l"/>
            <a:r>
              <a:rPr lang="en-US" sz="2800" dirty="0">
                <a:latin typeface="Times New Roman" panose="02020603050405020304" pitchFamily="18" charset="0"/>
                <a:cs typeface="Times New Roman" panose="02020603050405020304" pitchFamily="18" charset="0"/>
              </a:rPr>
              <a:t>San Diego State University                                </a:t>
            </a:r>
          </a:p>
          <a:p>
            <a:pPr algn="l"/>
            <a:r>
              <a:rPr lang="en-US" sz="2800" dirty="0">
                <a:latin typeface="Times New Roman" panose="02020603050405020304" pitchFamily="18" charset="0"/>
                <a:cs typeface="Times New Roman" panose="02020603050405020304" pitchFamily="18" charset="0"/>
                <a:hlinkClick r:id="rId2"/>
              </a:rPr>
              <a:t>gmcclish@sdsu.edu</a:t>
            </a:r>
            <a:r>
              <a:rPr lang="en-US" sz="2800" dirty="0">
                <a:latin typeface="Times New Roman" panose="02020603050405020304" pitchFamily="18" charset="0"/>
                <a:cs typeface="Times New Roman" panose="02020603050405020304" pitchFamily="18" charset="0"/>
              </a:rPr>
              <a:t>                                   </a:t>
            </a:r>
          </a:p>
        </p:txBody>
      </p:sp>
      <p:pic>
        <p:nvPicPr>
          <p:cNvPr id="5" name="Picture 4" descr="A statue of a person holding a paper with Martin Luther King Jr. Memorial in the background&#10;&#10;Description automatically generated">
            <a:extLst>
              <a:ext uri="{FF2B5EF4-FFF2-40B4-BE49-F238E27FC236}">
                <a16:creationId xmlns:a16="http://schemas.microsoft.com/office/drawing/2014/main" id="{86D6F213-903D-BD87-638F-12F26B5060EC}"/>
              </a:ext>
            </a:extLst>
          </p:cNvPr>
          <p:cNvPicPr>
            <a:picLocks noChangeAspect="1"/>
          </p:cNvPicPr>
          <p:nvPr/>
        </p:nvPicPr>
        <p:blipFill rotWithShape="1">
          <a:blip r:embed="rId3">
            <a:extLst>
              <a:ext uri="{28A0092B-C50C-407E-A947-70E740481C1C}">
                <a14:useLocalDpi xmlns:a14="http://schemas.microsoft.com/office/drawing/2010/main" val="0"/>
              </a:ext>
            </a:extLst>
          </a:blip>
          <a:srcRect r="-1" b="134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4229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82CD74-7C6A-E326-CA08-29BB8C498645}"/>
              </a:ext>
            </a:extLst>
          </p:cNvPr>
          <p:cNvSpPr>
            <a:spLocks noGrp="1"/>
          </p:cNvSpPr>
          <p:nvPr>
            <p:ph type="title"/>
          </p:nvPr>
        </p:nvSpPr>
        <p:spPr>
          <a:xfrm>
            <a:off x="838200" y="365125"/>
            <a:ext cx="10515600" cy="1325563"/>
          </a:xfrm>
        </p:spPr>
        <p:txBody>
          <a:bodyPr>
            <a:noAutofit/>
          </a:bodyPr>
          <a:lstStyle/>
          <a:p>
            <a:pPr marL="0" marR="0" algn="ctr">
              <a:spcBef>
                <a:spcPts val="0"/>
              </a:spcBef>
              <a:spcAft>
                <a:spcPts val="800"/>
              </a:spcAft>
            </a:pPr>
            <a:r>
              <a:rPr lang="en-US" sz="4000" dirty="0">
                <a:effectLst/>
                <a:latin typeface="Times New Roman" panose="02020603050405020304" pitchFamily="18" charset="0"/>
                <a:ea typeface="Aptos" panose="020B0004020202020204" pitchFamily="34" charset="0"/>
                <a:cs typeface="Times New Roman" panose="02020603050405020304" pitchFamily="18" charset="0"/>
              </a:rPr>
              <a:t>“I’ve Been to the Mountaintop”</a:t>
            </a:r>
            <a:br>
              <a:rPr lang="en-US" sz="4000" dirty="0">
                <a:effectLst/>
                <a:latin typeface="Times New Roman" panose="02020603050405020304" pitchFamily="18" charset="0"/>
                <a:ea typeface="Aptos" panose="020B0004020202020204" pitchFamily="34" charset="0"/>
                <a:cs typeface="Times New Roman" panose="02020603050405020304" pitchFamily="18" charset="0"/>
              </a:rPr>
            </a:br>
            <a:r>
              <a:rPr lang="en-US" sz="4000" dirty="0">
                <a:effectLst/>
                <a:latin typeface="Times New Roman" panose="02020603050405020304" pitchFamily="18" charset="0"/>
                <a:ea typeface="Aptos" panose="020B0004020202020204" pitchFamily="34" charset="0"/>
                <a:cs typeface="Times New Roman" panose="02020603050405020304" pitchFamily="18" charset="0"/>
              </a:rPr>
              <a:t>Martin Luther King, Jr.</a:t>
            </a:r>
            <a:br>
              <a:rPr lang="en-US" sz="4000" dirty="0">
                <a:effectLst/>
                <a:latin typeface="Times New Roman" panose="02020603050405020304" pitchFamily="18" charset="0"/>
                <a:ea typeface="Aptos" panose="020B0004020202020204" pitchFamily="34"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A1B3B3-B8CB-D305-33B1-830BF2A12613}"/>
              </a:ext>
            </a:extLst>
          </p:cNvPr>
          <p:cNvSpPr>
            <a:spLocks noGrp="1"/>
          </p:cNvSpPr>
          <p:nvPr>
            <p:ph idx="1"/>
          </p:nvPr>
        </p:nvSpPr>
        <p:spPr>
          <a:xfrm>
            <a:off x="838200" y="1929384"/>
            <a:ext cx="10515600" cy="4251960"/>
          </a:xfrm>
        </p:spPr>
        <p:txBody>
          <a:bodyPr>
            <a:normAutofit lnSpcReduction="10000"/>
          </a:bodyPr>
          <a:lstStyle/>
          <a:p>
            <a:pPr marL="0" indent="0">
              <a:buNone/>
            </a:pPr>
            <a:r>
              <a:rPr lang="en-US" sz="3200" dirty="0">
                <a:effectLst/>
                <a:latin typeface="Times New Roman" panose="02020603050405020304" pitchFamily="18" charset="0"/>
                <a:ea typeface="Aptos" panose="020B0004020202020204" pitchFamily="34" charset="0"/>
                <a:cs typeface="Times New Roman" panose="02020603050405020304" pitchFamily="18" charset="0"/>
              </a:rPr>
              <a:t>In February 1968, the African American sanitation workers in Memphis, Tennessee, began a challenging strike for higher salaries and safter working conditions.  A month later, when King led a march in the city to rally support for the striking workers, a significant number of protestors who did not share King’s nonviolent philosophy engaged in vandalism and theft, which undermined the credibility of the strikers.  Even though King was busy with national civil rights initiatives, he returned to the city on April 3 to lead another march and—he hoped—to reclaim the moral high ground for the striking workers.  </a:t>
            </a:r>
          </a:p>
          <a:p>
            <a:endParaRPr lang="en-US" sz="2200" dirty="0"/>
          </a:p>
        </p:txBody>
      </p:sp>
    </p:spTree>
    <p:extLst>
      <p:ext uri="{BB962C8B-B14F-4D97-AF65-F5344CB8AC3E}">
        <p14:creationId xmlns:p14="http://schemas.microsoft.com/office/powerpoint/2010/main" val="2845477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A9C9CA-BB0E-7424-23E1-AD79826123F5}"/>
              </a:ext>
            </a:extLst>
          </p:cNvPr>
          <p:cNvSpPr txBox="1"/>
          <p:nvPr/>
        </p:nvSpPr>
        <p:spPr>
          <a:xfrm>
            <a:off x="160421" y="0"/>
            <a:ext cx="11871158" cy="6494085"/>
          </a:xfrm>
          <a:prstGeom prst="rect">
            <a:avLst/>
          </a:prstGeom>
          <a:noFill/>
        </p:spPr>
        <p:txBody>
          <a:bodyPr wrap="square">
            <a:spAutoFit/>
          </a:bodyPr>
          <a:lstStyle/>
          <a:p>
            <a:r>
              <a:rPr lang="en-US" sz="3200" kern="0" dirty="0">
                <a:effectLst/>
                <a:latin typeface="Times New Roman" panose="02020603050405020304" pitchFamily="18" charset="0"/>
                <a:ea typeface="Aptos" panose="020B0004020202020204" pitchFamily="34" charset="0"/>
              </a:rPr>
              <a:t>When King arrived in Memphis that day, he was tired, ill, and distracted.  Nonetheless, as the most visible, well-known leader of the Civil Rights Movement, whose oratory continued to inspire audiences, he was persuaded to address a rally of strike supporters that evening.  Despite the fact a large storm was pounding the city, 2,500–3,000 faithful supporters of the striking workers congregated to hear him.  Rhetorical scholar Keith Miller describes King’s condition as he stepped up to the microphones to address the crowd that night:  “In a city he did not want to distract him, at a time he did not want to speak, in a state of semi-exhaustion and depression, with possibly a sore throat and a slight fever, he surveyed his listeners” (13).  Presenting his thoughts without notes and in this vulnerable condition, he delivered “I’ve Been to the Mountaintop.”</a:t>
            </a:r>
            <a:endParaRPr lang="en-US" sz="3200" dirty="0"/>
          </a:p>
        </p:txBody>
      </p:sp>
    </p:spTree>
    <p:extLst>
      <p:ext uri="{BB962C8B-B14F-4D97-AF65-F5344CB8AC3E}">
        <p14:creationId xmlns:p14="http://schemas.microsoft.com/office/powerpoint/2010/main" val="3525682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ve Been to the Mountaintop,” Dr. King's Last Sermon Annotated - The New  York Times">
            <a:extLst>
              <a:ext uri="{FF2B5EF4-FFF2-40B4-BE49-F238E27FC236}">
                <a16:creationId xmlns:a16="http://schemas.microsoft.com/office/drawing/2014/main" id="{3E328E5B-A411-3429-CEFA-BA80ED9AD5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352" r="4630"/>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p:spPr>
      </p:pic>
      <p:sp>
        <p:nvSpPr>
          <p:cNvPr id="3" name="TextBox 2">
            <a:extLst>
              <a:ext uri="{FF2B5EF4-FFF2-40B4-BE49-F238E27FC236}">
                <a16:creationId xmlns:a16="http://schemas.microsoft.com/office/drawing/2014/main" id="{D5C41B74-DDCB-30A9-0226-D57CCAB8E67B}"/>
              </a:ext>
            </a:extLst>
          </p:cNvPr>
          <p:cNvSpPr txBox="1"/>
          <p:nvPr/>
        </p:nvSpPr>
        <p:spPr>
          <a:xfrm>
            <a:off x="6417734" y="176463"/>
            <a:ext cx="5597803" cy="6190999"/>
          </a:xfrm>
          <a:prstGeom prst="rect">
            <a:avLst/>
          </a:prstGeom>
        </p:spPr>
        <p:txBody>
          <a:bodyPr vert="horz" lIns="91440" tIns="45720" rIns="91440" bIns="45720" rtlCol="0">
            <a:noAutofit/>
          </a:bodyPr>
          <a:lstStyle/>
          <a:p>
            <a:pPr marR="0">
              <a:lnSpc>
                <a:spcPct val="90000"/>
              </a:lnSpc>
              <a:spcBef>
                <a:spcPts val="0"/>
              </a:spcBef>
              <a:spcAft>
                <a:spcPts val="800"/>
              </a:spcAft>
            </a:pPr>
            <a:r>
              <a:rPr lang="en-US" sz="3200" dirty="0">
                <a:effectLst/>
                <a:latin typeface="Times New Roman" panose="02020603050405020304" pitchFamily="18" charset="0"/>
                <a:cs typeface="Times New Roman" panose="02020603050405020304" pitchFamily="18" charset="0"/>
              </a:rPr>
              <a:t>The specific setting for the speech is the Bishop Charles Mason Temple, a large African American church in Memphis.  The African Americans in King’s audience were predominantly religious and steeped in biblical knowledge.  King was a distinguished minister who regularly delivered sermons stocked with scriptural references that added to the religious nature of his oratory.</a:t>
            </a:r>
          </a:p>
        </p:txBody>
      </p:sp>
    </p:spTree>
    <p:extLst>
      <p:ext uri="{BB962C8B-B14F-4D97-AF65-F5344CB8AC3E}">
        <p14:creationId xmlns:p14="http://schemas.microsoft.com/office/powerpoint/2010/main" val="1219855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6C64E2-2BFA-FB8F-A166-42666E8D377D}"/>
              </a:ext>
            </a:extLst>
          </p:cNvPr>
          <p:cNvSpPr>
            <a:spLocks noGrp="1"/>
          </p:cNvSpPr>
          <p:nvPr>
            <p:ph type="title"/>
          </p:nvPr>
        </p:nvSpPr>
        <p:spPr>
          <a:xfrm>
            <a:off x="838200" y="365125"/>
            <a:ext cx="10515600" cy="1325563"/>
          </a:xfrm>
        </p:spPr>
        <p:txBody>
          <a:bodyPr>
            <a:normAutofit/>
          </a:bodyPr>
          <a:lstStyle/>
          <a:p>
            <a:pPr algn="ctr"/>
            <a:r>
              <a:rPr lang="en-US" dirty="0">
                <a:latin typeface="Times New Roman" panose="02020603050405020304" pitchFamily="18" charset="0"/>
                <a:cs typeface="Times New Roman" panose="02020603050405020304" pitchFamily="18" charset="0"/>
              </a:rPr>
              <a:t>Discussion Questions for Selection 1</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F2F945A-315D-ED00-02CE-328FF3CD2504}"/>
              </a:ext>
            </a:extLst>
          </p:cNvPr>
          <p:cNvSpPr>
            <a:spLocks noGrp="1"/>
          </p:cNvSpPr>
          <p:nvPr>
            <p:ph idx="1"/>
          </p:nvPr>
        </p:nvSpPr>
        <p:spPr>
          <a:xfrm>
            <a:off x="68826" y="1789471"/>
            <a:ext cx="11985522" cy="4976499"/>
          </a:xfrm>
        </p:spPr>
        <p:txBody>
          <a:bodyPr>
            <a:noAutofit/>
          </a:bodyPr>
          <a:lstStyle/>
          <a:p>
            <a:pPr marL="0" indent="0">
              <a:buNone/>
            </a:pP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In paragraph 22, King </a:t>
            </a:r>
            <a:r>
              <a:rPr lang="en-US" sz="3600" kern="100" dirty="0">
                <a:latin typeface="Times New Roman" panose="02020603050405020304" pitchFamily="18" charset="0"/>
                <a:ea typeface="Aptos" panose="020B0004020202020204" pitchFamily="34" charset="0"/>
                <a:cs typeface="Times New Roman" panose="02020603050405020304" pitchFamily="18" charset="0"/>
              </a:rPr>
              <a:t>addresses the fact that there is an injunction (court order) against the march planned for the next day.  </a:t>
            </a:r>
          </a:p>
          <a:p>
            <a:pPr marL="742950" indent="-742950">
              <a:buFont typeface="+mj-lt"/>
              <a:buAutoNum type="arabicPeriod"/>
            </a:pPr>
            <a:r>
              <a:rPr lang="en-US" sz="3600" kern="100" dirty="0">
                <a:latin typeface="Times New Roman" panose="02020603050405020304" pitchFamily="18" charset="0"/>
                <a:ea typeface="Aptos" panose="020B0004020202020204" pitchFamily="34" charset="0"/>
                <a:cs typeface="Times New Roman" panose="02020603050405020304" pitchFamily="18" charset="0"/>
              </a:rPr>
              <a:t>What </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emotions does King attempt to instill in his audience concerning this injunction?  </a:t>
            </a:r>
          </a:p>
          <a:p>
            <a:pPr marL="742950" indent="-742950">
              <a:buFont typeface="+mj-lt"/>
              <a:buAutoNum type="arabicPeriod"/>
            </a:pP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What rhetorical strategies does he use to instill these emotions?  </a:t>
            </a:r>
          </a:p>
          <a:p>
            <a:pPr marL="742950" indent="-742950">
              <a:buFont typeface="+mj-lt"/>
              <a:buAutoNum type="arabicPeriod"/>
            </a:pPr>
            <a:r>
              <a:rPr lang="en-US" sz="3600" kern="100" dirty="0">
                <a:latin typeface="Times New Roman" panose="02020603050405020304" pitchFamily="18" charset="0"/>
                <a:ea typeface="Aptos" panose="020B0004020202020204" pitchFamily="34" charset="0"/>
                <a:cs typeface="Times New Roman" panose="02020603050405020304" pitchFamily="18" charset="0"/>
              </a:rPr>
              <a:t>From what </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values do these emotions flow?  </a:t>
            </a:r>
          </a:p>
          <a:p>
            <a:pPr marL="742950" indent="-742950">
              <a:buFont typeface="+mj-lt"/>
              <a:buAutoNum type="arabicPeriod"/>
            </a:pP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What do we think of/feel about these values?</a:t>
            </a:r>
            <a:endParaRPr lang="en-US" sz="3600" dirty="0"/>
          </a:p>
        </p:txBody>
      </p:sp>
    </p:spTree>
    <p:extLst>
      <p:ext uri="{BB962C8B-B14F-4D97-AF65-F5344CB8AC3E}">
        <p14:creationId xmlns:p14="http://schemas.microsoft.com/office/powerpoint/2010/main" val="423823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D2F33B-2B6C-22B9-D2B1-6166ABEFFF03}"/>
              </a:ext>
            </a:extLst>
          </p:cNvPr>
          <p:cNvSpPr>
            <a:spLocks noGrp="1"/>
          </p:cNvSpPr>
          <p:nvPr>
            <p:ph type="title"/>
          </p:nvPr>
        </p:nvSpPr>
        <p:spPr>
          <a:xfrm>
            <a:off x="838200" y="365125"/>
            <a:ext cx="10515600" cy="1325563"/>
          </a:xfrm>
        </p:spPr>
        <p:txBody>
          <a:bodyPr>
            <a:normAutofit/>
          </a:bodyPr>
          <a:lstStyle/>
          <a:p>
            <a:pPr algn="ctr"/>
            <a:r>
              <a:rPr lang="en-US" sz="4200" dirty="0">
                <a:latin typeface="Times New Roman" panose="02020603050405020304" pitchFamily="18" charset="0"/>
                <a:ea typeface="Aptos" panose="020B0004020202020204" pitchFamily="34" charset="0"/>
                <a:cs typeface="Times New Roman" panose="02020603050405020304" pitchFamily="18" charset="0"/>
              </a:rPr>
              <a:t>Discussion Questions for Selection 2</a:t>
            </a:r>
            <a:br>
              <a:rPr lang="en-US" sz="4200" dirty="0">
                <a:latin typeface="Aptos" panose="020B0004020202020204" pitchFamily="34" charset="0"/>
                <a:ea typeface="Aptos" panose="020B0004020202020204" pitchFamily="34" charset="0"/>
                <a:cs typeface="Times New Roman" panose="02020603050405020304" pitchFamily="18" charset="0"/>
              </a:rPr>
            </a:br>
            <a:endParaRPr lang="en-US" sz="4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D16049E-E312-588B-9655-65D93547AC65}"/>
              </a:ext>
            </a:extLst>
          </p:cNvPr>
          <p:cNvSpPr>
            <a:spLocks noGrp="1"/>
          </p:cNvSpPr>
          <p:nvPr>
            <p:ph idx="1"/>
          </p:nvPr>
        </p:nvSpPr>
        <p:spPr>
          <a:xfrm>
            <a:off x="0" y="1929384"/>
            <a:ext cx="12034684" cy="4749472"/>
          </a:xfrm>
        </p:spPr>
        <p:txBody>
          <a:bodyPr>
            <a:normAutofit fontScale="92500"/>
          </a:bodyPr>
          <a:lstStyle/>
          <a:p>
            <a:pPr marL="457200" marR="0" lvl="0" indent="-342900">
              <a:spcBef>
                <a:spcPts val="0"/>
              </a:spcBef>
              <a:spcAft>
                <a:spcPts val="0"/>
              </a:spcAft>
              <a:buFont typeface="+mj-lt"/>
              <a:buAutoNum type="arabicPeriod"/>
            </a:pP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In paragraphs 34–35 of the speech, what emotions does King suggest are felt by the priest and the Levite toward the injured traveler?  From wha</a:t>
            </a:r>
            <a:r>
              <a:rPr lang="en-US" sz="3200" kern="100" dirty="0">
                <a:latin typeface="Times New Roman" panose="02020603050405020304" pitchFamily="18" charset="0"/>
                <a:ea typeface="Aptos" panose="020B0004020202020204" pitchFamily="34" charset="0"/>
                <a:cs typeface="Times New Roman" panose="02020603050405020304" pitchFamily="18" charset="0"/>
              </a:rPr>
              <a:t>t </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values or principles do these emotions flow?  </a:t>
            </a:r>
            <a:b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b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0" indent="-342900">
              <a:spcBef>
                <a:spcPts val="0"/>
              </a:spcBef>
              <a:spcAft>
                <a:spcPts val="0"/>
              </a:spcAft>
              <a:buFont typeface="+mj-lt"/>
              <a:buAutoNum type="arabicPeriod"/>
            </a:pP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In paragraphs 34–35, what emotions does King attempt to instill in his audience about the priest and the Levite? From wha</a:t>
            </a:r>
            <a:r>
              <a:rPr lang="en-US" sz="3200" kern="100" dirty="0">
                <a:latin typeface="Times New Roman" panose="02020603050405020304" pitchFamily="18" charset="0"/>
                <a:ea typeface="Aptos" panose="020B0004020202020204" pitchFamily="34" charset="0"/>
                <a:cs typeface="Times New Roman" panose="02020603050405020304" pitchFamily="18" charset="0"/>
              </a:rPr>
              <a:t>t </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values or principles do these emotions flow?  What do we think of/feel about these values? </a:t>
            </a:r>
            <a:b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br>
            <a:endParaRPr lang="en-US" sz="3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457200" marR="0" lvl="0" indent="-342900">
              <a:spcBef>
                <a:spcPts val="0"/>
              </a:spcBef>
              <a:spcAft>
                <a:spcPts val="0"/>
              </a:spcAft>
              <a:buFont typeface="+mj-lt"/>
              <a:buAutoNum type="arabicPeriod"/>
            </a:pP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In paragraph 36, how does King revisit the emotions of the priest and the Levite and the emotions/thoughts of his audience?  What values ground these emotions?  What do we think of/feel about these values?  </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2200" dirty="0"/>
          </a:p>
        </p:txBody>
      </p:sp>
    </p:spTree>
    <p:extLst>
      <p:ext uri="{BB962C8B-B14F-4D97-AF65-F5344CB8AC3E}">
        <p14:creationId xmlns:p14="http://schemas.microsoft.com/office/powerpoint/2010/main" val="2005004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012442-8B8E-EF8E-9DEB-96A14C6CE91A}"/>
              </a:ext>
            </a:extLst>
          </p:cNvPr>
          <p:cNvSpPr>
            <a:spLocks noGrp="1"/>
          </p:cNvSpPr>
          <p:nvPr>
            <p:ph type="title"/>
          </p:nvPr>
        </p:nvSpPr>
        <p:spPr>
          <a:xfrm>
            <a:off x="838200" y="365125"/>
            <a:ext cx="10515600" cy="1325563"/>
          </a:xfrm>
        </p:spPr>
        <p:txBody>
          <a:bodyPr>
            <a:normAutofit fontScale="90000"/>
          </a:bodyPr>
          <a:lstStyle/>
          <a:p>
            <a:r>
              <a:rPr lang="en-US" sz="4600" dirty="0">
                <a:latin typeface="Times New Roman" panose="02020603050405020304" pitchFamily="18" charset="0"/>
                <a:cs typeface="Times New Roman" panose="02020603050405020304" pitchFamily="18" charset="0"/>
              </a:rPr>
              <a:t>Discussion Questions for Selection 2 (continued)</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8CCFE0-D26F-46BF-08ED-783C5085D4BB}"/>
              </a:ext>
            </a:extLst>
          </p:cNvPr>
          <p:cNvSpPr>
            <a:spLocks noGrp="1"/>
          </p:cNvSpPr>
          <p:nvPr>
            <p:ph idx="1"/>
          </p:nvPr>
        </p:nvSpPr>
        <p:spPr>
          <a:xfrm>
            <a:off x="167148" y="1929384"/>
            <a:ext cx="11887200" cy="4739640"/>
          </a:xfrm>
        </p:spPr>
        <p:txBody>
          <a:bodyPr>
            <a:normAutofit lnSpcReduction="10000"/>
          </a:bodyPr>
          <a:lstStyle/>
          <a:p>
            <a:pPr marL="514350" marR="0" lvl="0" indent="-514350">
              <a:spcBef>
                <a:spcPts val="0"/>
              </a:spcBef>
              <a:spcAft>
                <a:spcPts val="0"/>
              </a:spcAft>
              <a:buFont typeface="+mj-lt"/>
              <a:buAutoNum type="arabicPeriod" startAt="4"/>
            </a:pP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In paragraph 36, what emotions does King suggest are felt by the Samaritan?  What values or principles ground these emotions?  </a:t>
            </a:r>
            <a:b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b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514350" marR="0" lvl="0" indent="-514350">
              <a:spcBef>
                <a:spcPts val="0"/>
              </a:spcBef>
              <a:spcAft>
                <a:spcPts val="0"/>
              </a:spcAft>
              <a:buFont typeface="+mj-lt"/>
              <a:buAutoNum type="arabicPeriod" startAt="4"/>
            </a:pP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In paragraph 36, what emotions does King attempt to instill in his audience about the Samaritan? What values or principles ground these emotions?  What do we think of/feel about these values?  </a:t>
            </a:r>
            <a:b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b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514350" marR="0" lvl="0" indent="-514350">
              <a:spcBef>
                <a:spcPts val="0"/>
              </a:spcBef>
              <a:spcAft>
                <a:spcPts val="800"/>
              </a:spcAft>
              <a:buFont typeface="+mj-lt"/>
              <a:buAutoNum type="arabicPeriod" startAt="4"/>
            </a:pP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In the entire passage, how do the emotions instilled in the audience and the values from which the flow relate to King’s central argument about the strike and his audience’s role in it?  What do we think of/feel about the merit of this argument?  </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2200" dirty="0"/>
          </a:p>
        </p:txBody>
      </p:sp>
    </p:spTree>
    <p:extLst>
      <p:ext uri="{BB962C8B-B14F-4D97-AF65-F5344CB8AC3E}">
        <p14:creationId xmlns:p14="http://schemas.microsoft.com/office/powerpoint/2010/main" val="846429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3C699E-7637-AE07-9DB2-DBCC697C0B10}"/>
              </a:ext>
            </a:extLst>
          </p:cNvPr>
          <p:cNvSpPr>
            <a:spLocks noGrp="1"/>
          </p:cNvSpPr>
          <p:nvPr>
            <p:ph type="title"/>
          </p:nvPr>
        </p:nvSpPr>
        <p:spPr>
          <a:xfrm>
            <a:off x="838200" y="365125"/>
            <a:ext cx="10515600" cy="1325563"/>
          </a:xfrm>
        </p:spPr>
        <p:txBody>
          <a:bodyPr>
            <a:normAutofit/>
          </a:bodyPr>
          <a:lstStyle/>
          <a:p>
            <a:pPr algn="ctr"/>
            <a:r>
              <a:rPr lang="en-US" sz="4200" dirty="0">
                <a:latin typeface="Times New Roman" panose="02020603050405020304" pitchFamily="18" charset="0"/>
                <a:cs typeface="Times New Roman" panose="02020603050405020304" pitchFamily="18" charset="0"/>
              </a:rPr>
              <a:t>Discussion Questions for Selection 3</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7A248B-C49D-B054-9F57-D10F766C15CB}"/>
              </a:ext>
            </a:extLst>
          </p:cNvPr>
          <p:cNvSpPr>
            <a:spLocks noGrp="1"/>
          </p:cNvSpPr>
          <p:nvPr>
            <p:ph idx="1"/>
          </p:nvPr>
        </p:nvSpPr>
        <p:spPr>
          <a:xfrm>
            <a:off x="294967" y="1929384"/>
            <a:ext cx="11769213" cy="4728430"/>
          </a:xfrm>
        </p:spPr>
        <p:txBody>
          <a:bodyPr>
            <a:normAutofit/>
          </a:bodyPr>
          <a:lstStyle/>
          <a:p>
            <a:pPr marL="342900" marR="0" lvl="0" indent="-342900">
              <a:spcBef>
                <a:spcPts val="0"/>
              </a:spcBef>
              <a:spcAft>
                <a:spcPts val="0"/>
              </a:spcAft>
              <a:buFont typeface="+mj-lt"/>
              <a:buAutoNum type="arabicPeriod"/>
            </a:pP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In King’s conclusion, what emotions does he seem to radiate and instill in his audience and what emotions does he reject?  From what values or principles do these contrasting emotions flow? </a:t>
            </a:r>
            <a:b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b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800"/>
              </a:spcAft>
              <a:buFont typeface="+mj-lt"/>
              <a:buAutoNum type="arabicPeriod"/>
            </a:pP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How do the emotions King attempts to instill in the audience and the values from which they flow relate to his central argument about the strike and his audience’s role in it?  What do we think of/feel about the merit of this argument?  </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30866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23E915-3F28-591D-3A92-38A4D2415A86}"/>
              </a:ext>
            </a:extLst>
          </p:cNvPr>
          <p:cNvSpPr>
            <a:spLocks noGrp="1"/>
          </p:cNvSpPr>
          <p:nvPr>
            <p:ph type="title"/>
          </p:nvPr>
        </p:nvSpPr>
        <p:spPr>
          <a:xfrm>
            <a:off x="838200" y="365125"/>
            <a:ext cx="10515600" cy="1325563"/>
          </a:xfrm>
        </p:spPr>
        <p:txBody>
          <a:bodyPr>
            <a:normAutofit/>
          </a:bodyPr>
          <a:lstStyle/>
          <a:p>
            <a:r>
              <a:rPr lang="en-US" sz="4000" dirty="0">
                <a:latin typeface="Times New Roman" panose="02020603050405020304" pitchFamily="18" charset="0"/>
                <a:cs typeface="Times New Roman" panose="02020603050405020304" pitchFamily="18" charset="0"/>
              </a:rPr>
              <a:t>More on Black Feelings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D2B3B49-5CFB-320F-8087-B6CA11FBA89B}"/>
              </a:ext>
            </a:extLst>
          </p:cNvPr>
          <p:cNvSpPr>
            <a:spLocks noGrp="1"/>
          </p:cNvSpPr>
          <p:nvPr>
            <p:ph idx="1"/>
          </p:nvPr>
        </p:nvSpPr>
        <p:spPr>
          <a:xfrm>
            <a:off x="838200" y="1929384"/>
            <a:ext cx="10515600" cy="4251960"/>
          </a:xfrm>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For a thoughtful study of emotion and race in America, consider Lisa M. Corrigan’s </a:t>
            </a:r>
            <a:r>
              <a:rPr lang="en-US" sz="3200" i="1" dirty="0">
                <a:latin typeface="Times New Roman" panose="02020603050405020304" pitchFamily="18" charset="0"/>
                <a:cs typeface="Times New Roman" panose="02020603050405020304" pitchFamily="18" charset="0"/>
              </a:rPr>
              <a:t>Black Feelings: Race and Affect in the Long Sixties</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pPr marL="0" marR="0" lvl="0" indent="0" defTabSz="914400" rtl="0" eaLnBrk="1" fontAlgn="auto" latinLnBrk="0" hangingPunct="1">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“Negative emotions like disgust, revulsion, disappointment, betrayal, and pessimism are just as invigorating to political action (if not more so) than positive feelings like hope, joy, and optimism . . .” (Corrigan xxix).</a:t>
            </a:r>
          </a:p>
          <a:p>
            <a:endParaRPr lang="en-US" sz="2200" dirty="0"/>
          </a:p>
        </p:txBody>
      </p:sp>
    </p:spTree>
    <p:extLst>
      <p:ext uri="{BB962C8B-B14F-4D97-AF65-F5344CB8AC3E}">
        <p14:creationId xmlns:p14="http://schemas.microsoft.com/office/powerpoint/2010/main" val="1822971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A0E6-3440-78A0-1FCE-432FF9CAE6CA}"/>
              </a:ext>
            </a:extLst>
          </p:cNvPr>
          <p:cNvSpPr>
            <a:spLocks noGrp="1"/>
          </p:cNvSpPr>
          <p:nvPr>
            <p:ph type="title"/>
          </p:nvPr>
        </p:nvSpPr>
        <p:spPr>
          <a:xfrm>
            <a:off x="726562" y="125233"/>
            <a:ext cx="10224503" cy="2056494"/>
          </a:xfrm>
        </p:spPr>
        <p:txBody>
          <a:bodyPr>
            <a:noAutofit/>
          </a:bodyPr>
          <a:lstStyle/>
          <a:p>
            <a:pPr algn="ctr"/>
            <a:br>
              <a:rPr lang="en-US" sz="4800" dirty="0"/>
            </a:br>
            <a:br>
              <a:rPr lang="en-US" sz="4800" dirty="0"/>
            </a:br>
            <a:br>
              <a:rPr lang="en-US" sz="4800" dirty="0"/>
            </a:br>
            <a:br>
              <a:rPr lang="en-US" sz="4800" dirty="0"/>
            </a:br>
            <a:r>
              <a:rPr lang="en-US" sz="4800" dirty="0">
                <a:latin typeface="Times New Roman" panose="02020603050405020304" pitchFamily="18" charset="0"/>
                <a:cs typeface="Times New Roman" panose="02020603050405020304" pitchFamily="18" charset="0"/>
              </a:rPr>
              <a:t>Jennifer Willoughby’s Statement Against Former Husband Rob Porter  </a:t>
            </a:r>
            <a:br>
              <a:rPr lang="en-US" sz="4800" dirty="0"/>
            </a:br>
            <a:endParaRPr lang="en-US" sz="4800" dirty="0"/>
          </a:p>
        </p:txBody>
      </p:sp>
      <p:sp>
        <p:nvSpPr>
          <p:cNvPr id="3" name="Text Placeholder 2">
            <a:extLst>
              <a:ext uri="{FF2B5EF4-FFF2-40B4-BE49-F238E27FC236}">
                <a16:creationId xmlns:a16="http://schemas.microsoft.com/office/drawing/2014/main" id="{0066A6F2-0A3B-8A7D-0769-F910F323ECA6}"/>
              </a:ext>
            </a:extLst>
          </p:cNvPr>
          <p:cNvSpPr>
            <a:spLocks noGrp="1"/>
          </p:cNvSpPr>
          <p:nvPr>
            <p:ph type="body" idx="1"/>
          </p:nvPr>
        </p:nvSpPr>
        <p:spPr>
          <a:xfrm>
            <a:off x="248652" y="1122947"/>
            <a:ext cx="11694695" cy="5735054"/>
          </a:xfrm>
        </p:spPr>
        <p:txBody>
          <a:bodyPr>
            <a:normAutofit lnSpcReduction="10000"/>
          </a:bodyPr>
          <a:lstStyle/>
          <a:p>
            <a:endParaRPr lang="en-US" dirty="0"/>
          </a:p>
          <a:p>
            <a:r>
              <a:rPr lang="en-US" sz="4000" dirty="0">
                <a:latin typeface="Times New Roman" panose="02020603050405020304" pitchFamily="18" charset="0"/>
                <a:cs typeface="Times New Roman" panose="02020603050405020304" pitchFamily="18" charset="0"/>
              </a:rPr>
              <a:t>Rob Porter, who served for about a year as White House Staff Secretary for President Donald Trump, resigned after both his former wives came forward with accusations of domestic abuse.*  “And So I Stayed,” an Instagram post by Jennifer Willoughby, the second of Porter’s former spouses, played a role in this process.  (See also CNN reporter Brooke Baldwin widely circulated  performance of the </a:t>
            </a:r>
            <a:r>
              <a:rPr lang="en-US" sz="4000" dirty="0">
                <a:latin typeface="Times New Roman" panose="02020603050405020304" pitchFamily="18" charset="0"/>
                <a:cs typeface="Times New Roman" panose="02020603050405020304" pitchFamily="18" charset="0"/>
                <a:hlinkClick r:id="rId2"/>
              </a:rPr>
              <a:t>statement</a:t>
            </a:r>
            <a:r>
              <a:rPr lang="en-US" sz="40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hlinkClick r:id="rId2"/>
              </a:rPr>
              <a:t>https://www.youtube.com/watch?v=rNu1LZIJkec</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*Trigger warning!</a:t>
            </a:r>
          </a:p>
        </p:txBody>
      </p:sp>
    </p:spTree>
    <p:extLst>
      <p:ext uri="{BB962C8B-B14F-4D97-AF65-F5344CB8AC3E}">
        <p14:creationId xmlns:p14="http://schemas.microsoft.com/office/powerpoint/2010/main" val="2668211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E61C55-0F92-8BFA-CC26-5D78811522C5}"/>
              </a:ext>
            </a:extLst>
          </p:cNvPr>
          <p:cNvSpPr>
            <a:spLocks noGrp="1"/>
          </p:cNvSpPr>
          <p:nvPr>
            <p:ph type="title"/>
          </p:nvPr>
        </p:nvSpPr>
        <p:spPr>
          <a:xfrm>
            <a:off x="5297762" y="329184"/>
            <a:ext cx="6251110" cy="1783080"/>
          </a:xfrm>
        </p:spPr>
        <p:txBody>
          <a:bodyPr anchor="b">
            <a:normAutofit/>
          </a:bodyPr>
          <a:lstStyle/>
          <a:p>
            <a:r>
              <a:rPr lang="en-US" sz="5400" dirty="0">
                <a:latin typeface="Times New Roman" panose="02020603050405020304" pitchFamily="18" charset="0"/>
                <a:cs typeface="Times New Roman" panose="02020603050405020304" pitchFamily="18" charset="0"/>
              </a:rPr>
              <a:t>Discussion Questions for Selection 4</a:t>
            </a:r>
          </a:p>
        </p:txBody>
      </p:sp>
      <p:pic>
        <p:nvPicPr>
          <p:cNvPr id="2050" name="Picture 2" descr="Ex-wife of Trump aide Rob Porter tells of abusive marriage | Daily Mail  Online">
            <a:extLst>
              <a:ext uri="{FF2B5EF4-FFF2-40B4-BE49-F238E27FC236}">
                <a16:creationId xmlns:a16="http://schemas.microsoft.com/office/drawing/2014/main" id="{6DCBBFF3-7209-C2C5-C938-D1E73321EC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65" r="1665"/>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06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4F0C2A7-7F9B-EFB1-40C0-C7DA0CED38E6}"/>
              </a:ext>
            </a:extLst>
          </p:cNvPr>
          <p:cNvSpPr>
            <a:spLocks noGrp="1"/>
          </p:cNvSpPr>
          <p:nvPr>
            <p:ph idx="1"/>
          </p:nvPr>
        </p:nvSpPr>
        <p:spPr>
          <a:xfrm>
            <a:off x="4739148" y="2706623"/>
            <a:ext cx="7295536" cy="4048137"/>
          </a:xfrm>
        </p:spPr>
        <p:txBody>
          <a:bodyPr>
            <a:normAutofit fontScale="92500" lnSpcReduction="20000"/>
          </a:bodyPr>
          <a:lstStyle/>
          <a:p>
            <a:pPr marL="742950" indent="-742950">
              <a:buFont typeface="+mj-lt"/>
              <a:buAutoNum type="arabicPeriod"/>
            </a:pPr>
            <a:r>
              <a:rPr lang="en-US" sz="3500" kern="100" dirty="0">
                <a:latin typeface="Times New Roman" panose="02020603050405020304" pitchFamily="18" charset="0"/>
                <a:ea typeface="Aptos" panose="020B0004020202020204" pitchFamily="34" charset="0"/>
                <a:cs typeface="Times New Roman" panose="02020603050405020304" pitchFamily="18" charset="0"/>
              </a:rPr>
              <a:t>What </a:t>
            </a:r>
            <a:r>
              <a:rPr lang="en-US" sz="3500" kern="100" dirty="0">
                <a:effectLst/>
                <a:latin typeface="Times New Roman" panose="02020603050405020304" pitchFamily="18" charset="0"/>
                <a:ea typeface="Aptos" panose="020B0004020202020204" pitchFamily="34" charset="0"/>
                <a:cs typeface="Times New Roman" panose="02020603050405020304" pitchFamily="18" charset="0"/>
              </a:rPr>
              <a:t>emotions does Willoughby attempt to instill in her audience concerning her relationship </a:t>
            </a:r>
            <a:r>
              <a:rPr lang="en-US" sz="3500" kern="100" dirty="0">
                <a:latin typeface="Times New Roman" panose="02020603050405020304" pitchFamily="18" charset="0"/>
                <a:ea typeface="Aptos" panose="020B0004020202020204" pitchFamily="34" charset="0"/>
                <a:cs typeface="Times New Roman" panose="02020603050405020304" pitchFamily="18" charset="0"/>
              </a:rPr>
              <a:t>with Porter</a:t>
            </a:r>
            <a:r>
              <a:rPr lang="en-US" sz="35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marL="742950" indent="-742950">
              <a:buFont typeface="+mj-lt"/>
              <a:buAutoNum type="arabicPeriod"/>
            </a:pPr>
            <a:r>
              <a:rPr lang="en-US" sz="3500" kern="100" dirty="0">
                <a:effectLst/>
                <a:latin typeface="Times New Roman" panose="02020603050405020304" pitchFamily="18" charset="0"/>
                <a:ea typeface="Aptos" panose="020B0004020202020204" pitchFamily="34" charset="0"/>
                <a:cs typeface="Times New Roman" panose="02020603050405020304" pitchFamily="18" charset="0"/>
              </a:rPr>
              <a:t>What rhetorical strategies does she use to instill these emotions?  </a:t>
            </a:r>
          </a:p>
          <a:p>
            <a:pPr marL="742950" indent="-742950">
              <a:buFont typeface="+mj-lt"/>
              <a:buAutoNum type="arabicPeriod"/>
            </a:pPr>
            <a:r>
              <a:rPr lang="en-US" sz="3500" kern="100" dirty="0">
                <a:latin typeface="Times New Roman" panose="02020603050405020304" pitchFamily="18" charset="0"/>
                <a:ea typeface="Aptos" panose="020B0004020202020204" pitchFamily="34" charset="0"/>
                <a:cs typeface="Times New Roman" panose="02020603050405020304" pitchFamily="18" charset="0"/>
              </a:rPr>
              <a:t>From what </a:t>
            </a:r>
            <a:r>
              <a:rPr lang="en-US" sz="3500" kern="100" dirty="0">
                <a:effectLst/>
                <a:latin typeface="Times New Roman" panose="02020603050405020304" pitchFamily="18" charset="0"/>
                <a:ea typeface="Aptos" panose="020B0004020202020204" pitchFamily="34" charset="0"/>
                <a:cs typeface="Times New Roman" panose="02020603050405020304" pitchFamily="18" charset="0"/>
              </a:rPr>
              <a:t>values do these emotions flow?  </a:t>
            </a:r>
          </a:p>
          <a:p>
            <a:pPr marL="742950" indent="-742950">
              <a:buFont typeface="+mj-lt"/>
              <a:buAutoNum type="arabicPeriod"/>
            </a:pPr>
            <a:r>
              <a:rPr lang="en-US" sz="3500" kern="100" dirty="0">
                <a:effectLst/>
                <a:latin typeface="Times New Roman" panose="02020603050405020304" pitchFamily="18" charset="0"/>
                <a:ea typeface="Aptos" panose="020B0004020202020204" pitchFamily="34" charset="0"/>
                <a:cs typeface="Times New Roman" panose="02020603050405020304" pitchFamily="18" charset="0"/>
              </a:rPr>
              <a:t>What do we think of/feel about these values?</a:t>
            </a:r>
            <a:endParaRPr lang="en-US" sz="3500" dirty="0"/>
          </a:p>
          <a:p>
            <a:endParaRPr lang="en-US" sz="2200" dirty="0"/>
          </a:p>
        </p:txBody>
      </p:sp>
    </p:spTree>
    <p:extLst>
      <p:ext uri="{BB962C8B-B14F-4D97-AF65-F5344CB8AC3E}">
        <p14:creationId xmlns:p14="http://schemas.microsoft.com/office/powerpoint/2010/main" val="581255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C3FC1E-93EC-8BBF-F4C5-5CF7AB0FF180}"/>
              </a:ext>
            </a:extLst>
          </p:cNvPr>
          <p:cNvSpPr>
            <a:spLocks noGrp="1"/>
          </p:cNvSpPr>
          <p:nvPr>
            <p:ph type="title"/>
          </p:nvPr>
        </p:nvSpPr>
        <p:spPr>
          <a:xfrm>
            <a:off x="638882" y="639193"/>
            <a:ext cx="3571810" cy="3573516"/>
          </a:xfrm>
        </p:spPr>
        <p:txBody>
          <a:bodyPr vert="horz" lIns="91440" tIns="45720" rIns="91440" bIns="45720" rtlCol="0" anchor="b">
            <a:normAutofit/>
          </a:bodyPr>
          <a:lstStyle/>
          <a:p>
            <a:pPr marL="0" marR="0" indent="457200">
              <a:spcAft>
                <a:spcPts val="0"/>
              </a:spcAft>
            </a:pPr>
            <a:r>
              <a:rPr lang="en-US" sz="6600" kern="1200">
                <a:solidFill>
                  <a:schemeClr val="tx1"/>
                </a:solidFill>
                <a:effectLst/>
                <a:latin typeface="+mj-lt"/>
                <a:ea typeface="+mj-ea"/>
                <a:cs typeface="+mj-cs"/>
              </a:rPr>
              <a:t>What is Pathos?   </a:t>
            </a:r>
            <a:br>
              <a:rPr lang="en-US" sz="6600" kern="1200">
                <a:solidFill>
                  <a:schemeClr val="tx1"/>
                </a:solidFill>
                <a:effectLst/>
                <a:latin typeface="+mj-lt"/>
                <a:ea typeface="+mj-ea"/>
                <a:cs typeface="+mj-cs"/>
              </a:rPr>
            </a:br>
            <a:endParaRPr lang="en-US" sz="6600" kern="1200">
              <a:solidFill>
                <a:schemeClr val="tx1"/>
              </a:solidFill>
              <a:latin typeface="+mj-lt"/>
              <a:ea typeface="+mj-ea"/>
              <a:cs typeface="+mj-cs"/>
            </a:endParaRPr>
          </a:p>
        </p:txBody>
      </p:sp>
      <p:sp>
        <p:nvSpPr>
          <p:cNvPr id="104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black and white picture of two people&#10;&#10;Description automatically generated">
            <a:extLst>
              <a:ext uri="{FF2B5EF4-FFF2-40B4-BE49-F238E27FC236}">
                <a16:creationId xmlns:a16="http://schemas.microsoft.com/office/drawing/2014/main" id="{85AC09E3-6059-AF9C-0538-552828C164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12" r="11347"/>
          <a:stretch/>
        </p:blipFill>
        <p:spPr bwMode="auto">
          <a:xfrm>
            <a:off x="4654296" y="748451"/>
            <a:ext cx="7214616" cy="5333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387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DFD220-E0F4-5AA9-82DF-B64FCCFA6CC5}"/>
              </a:ext>
            </a:extLst>
          </p:cNvPr>
          <p:cNvSpPr>
            <a:spLocks noGrp="1"/>
          </p:cNvSpPr>
          <p:nvPr>
            <p:ph type="title"/>
          </p:nvPr>
        </p:nvSpPr>
        <p:spPr>
          <a:xfrm>
            <a:off x="841248" y="548640"/>
            <a:ext cx="3600860" cy="5431536"/>
          </a:xfrm>
        </p:spPr>
        <p:txBody>
          <a:bodyPr>
            <a:normAutofit/>
          </a:bodyPr>
          <a:lstStyle/>
          <a:p>
            <a:r>
              <a:rPr lang="en-US" sz="5400" dirty="0">
                <a:latin typeface="Times New Roman" panose="02020603050405020304" pitchFamily="18" charset="0"/>
                <a:cs typeface="Times New Roman" panose="02020603050405020304" pitchFamily="18" charset="0"/>
              </a:rPr>
              <a:t>Pathos Analysis Toolkit</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C92C1F-1C29-19D5-00B1-CCEB61EC2723}"/>
              </a:ext>
            </a:extLst>
          </p:cNvPr>
          <p:cNvSpPr>
            <a:spLocks noGrp="1"/>
          </p:cNvSpPr>
          <p:nvPr>
            <p:ph idx="1"/>
          </p:nvPr>
        </p:nvSpPr>
        <p:spPr>
          <a:xfrm>
            <a:off x="5126418" y="552091"/>
            <a:ext cx="6224335" cy="5431536"/>
          </a:xfrm>
        </p:spPr>
        <p:txBody>
          <a:bodyPr anchor="ctr">
            <a:normAutofit/>
          </a:bodyPr>
          <a:lstStyle/>
          <a:p>
            <a:r>
              <a:rPr lang="en-US" sz="3200" dirty="0">
                <a:latin typeface="Times New Roman" panose="02020603050405020304" pitchFamily="18" charset="0"/>
                <a:cs typeface="Times New Roman" panose="02020603050405020304" pitchFamily="18" charset="0"/>
              </a:rPr>
              <a:t>Strategies of Repetition: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repetitive beginnings (anaphora)</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repetitive endings (epistrophe)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combining repetitive beginnings</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and endings (interlacement)</a:t>
            </a:r>
          </a:p>
          <a:p>
            <a:r>
              <a:rPr lang="en-US" sz="3200" dirty="0">
                <a:latin typeface="Times New Roman" panose="02020603050405020304" pitchFamily="18" charset="0"/>
                <a:cs typeface="Times New Roman" panose="02020603050405020304" pitchFamily="18" charset="0"/>
              </a:rPr>
              <a:t>Vivid, lifelike description—like you are there (enargia)</a:t>
            </a:r>
          </a:p>
          <a:p>
            <a:r>
              <a:rPr lang="en-US" sz="3200" dirty="0">
                <a:latin typeface="Times New Roman" panose="02020603050405020304" pitchFamily="18" charset="0"/>
                <a:cs typeface="Times New Roman" panose="02020603050405020304" pitchFamily="18" charset="0"/>
              </a:rPr>
              <a:t>Self-disclosure</a:t>
            </a:r>
          </a:p>
          <a:p>
            <a:r>
              <a:rPr lang="en-US" sz="3200" dirty="0">
                <a:latin typeface="Times New Roman" panose="02020603050405020304" pitchFamily="18" charset="0"/>
                <a:cs typeface="Times New Roman" panose="02020603050405020304" pitchFamily="18" charset="0"/>
              </a:rPr>
              <a:t>Complementary ethos</a:t>
            </a:r>
          </a:p>
        </p:txBody>
      </p:sp>
    </p:spTree>
    <p:extLst>
      <p:ext uri="{BB962C8B-B14F-4D97-AF65-F5344CB8AC3E}">
        <p14:creationId xmlns:p14="http://schemas.microsoft.com/office/powerpoint/2010/main" val="3686793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877E51-B7A3-3697-3324-57B5956F43B5}"/>
              </a:ext>
            </a:extLst>
          </p:cNvPr>
          <p:cNvSpPr>
            <a:spLocks noGrp="1"/>
          </p:cNvSpPr>
          <p:nvPr>
            <p:ph type="title"/>
          </p:nvPr>
        </p:nvSpPr>
        <p:spPr>
          <a:xfrm>
            <a:off x="841248" y="548640"/>
            <a:ext cx="3600860" cy="5431536"/>
          </a:xfrm>
        </p:spPr>
        <p:txBody>
          <a:bodyPr>
            <a:normAutofit/>
          </a:bodyPr>
          <a:lstStyle/>
          <a:p>
            <a:r>
              <a:rPr lang="en-US" sz="4800" dirty="0">
                <a:latin typeface="Times New Roman" panose="02020603050405020304" pitchFamily="18" charset="0"/>
                <a:cs typeface="Times New Roman" panose="02020603050405020304" pitchFamily="18" charset="0"/>
              </a:rPr>
              <a:t>Pathos Must Be Read with and against the Grain</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41AB24-B080-8761-DDE8-1A694D2C16BB}"/>
              </a:ext>
            </a:extLst>
          </p:cNvPr>
          <p:cNvSpPr>
            <a:spLocks noGrp="1"/>
          </p:cNvSpPr>
          <p:nvPr>
            <p:ph idx="1"/>
          </p:nvPr>
        </p:nvSpPr>
        <p:spPr>
          <a:xfrm>
            <a:off x="5126418" y="552091"/>
            <a:ext cx="6224335" cy="5431536"/>
          </a:xfrm>
        </p:spPr>
        <p:txBody>
          <a:bodyPr anchor="ctr">
            <a:noAutofit/>
          </a:bodyPr>
          <a:lstStyle/>
          <a:p>
            <a:pPr marL="0" indent="0">
              <a:buNone/>
            </a:pPr>
            <a:r>
              <a:rPr lang="en-US" sz="3600" dirty="0">
                <a:latin typeface="Times New Roman" panose="02020603050405020304" pitchFamily="18" charset="0"/>
                <a:cs typeface="Times New Roman" panose="02020603050405020304" pitchFamily="18" charset="0"/>
              </a:rPr>
              <a:t>With and against the reading is required in all rhetorical analysis, and this Janus-faced practice of reading should tend particularly to emotions that strengthen or erase marginalized voices.  Thus, practicing doubt is imperative in situations in which the culturally dominant marshal emotion, particularly against those who occupy the periphery.  </a:t>
            </a:r>
          </a:p>
        </p:txBody>
      </p:sp>
    </p:spTree>
    <p:extLst>
      <p:ext uri="{BB962C8B-B14F-4D97-AF65-F5344CB8AC3E}">
        <p14:creationId xmlns:p14="http://schemas.microsoft.com/office/powerpoint/2010/main" val="3301247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CB452-4477-BFC8-2944-77D990B9614F}"/>
              </a:ext>
            </a:extLst>
          </p:cNvPr>
          <p:cNvSpPr>
            <a:spLocks noGrp="1"/>
          </p:cNvSpPr>
          <p:nvPr>
            <p:ph type="title"/>
          </p:nvPr>
        </p:nvSpPr>
        <p:spPr>
          <a:xfrm>
            <a:off x="838200" y="365125"/>
            <a:ext cx="10515600" cy="1325563"/>
          </a:xfrm>
        </p:spPr>
        <p:txBody>
          <a:bodyPr>
            <a:normAutofit/>
          </a:bodyPr>
          <a:lstStyle/>
          <a:p>
            <a:r>
              <a:rPr lang="en-US" sz="4200" dirty="0">
                <a:latin typeface="Times New Roman" panose="02020603050405020304" pitchFamily="18" charset="0"/>
                <a:cs typeface="Times New Roman" panose="02020603050405020304" pitchFamily="18" charset="0"/>
              </a:rPr>
              <a:t>Jennifer Lin </a:t>
            </a:r>
            <a:r>
              <a:rPr lang="en-US" sz="4200" dirty="0" err="1">
                <a:latin typeface="Times New Roman" panose="02020603050405020304" pitchFamily="18" charset="0"/>
                <a:cs typeface="Times New Roman" panose="02020603050405020304" pitchFamily="18" charset="0"/>
              </a:rPr>
              <a:t>LeMessurier’s</a:t>
            </a:r>
            <a:r>
              <a:rPr lang="en-US" sz="4200" dirty="0">
                <a:latin typeface="Times New Roman" panose="02020603050405020304" pitchFamily="18" charset="0"/>
                <a:cs typeface="Times New Roman" panose="02020603050405020304" pitchFamily="18" charset="0"/>
              </a:rPr>
              <a:t> Work on Hegemonic Pathos through “White Tears”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0CB515-450A-EF76-628A-AF28D26CFB95}"/>
              </a:ext>
            </a:extLst>
          </p:cNvPr>
          <p:cNvSpPr>
            <a:spLocks noGrp="1"/>
          </p:cNvSpPr>
          <p:nvPr>
            <p:ph idx="1"/>
          </p:nvPr>
        </p:nvSpPr>
        <p:spPr>
          <a:xfrm>
            <a:off x="169606" y="1968712"/>
            <a:ext cx="12101051" cy="4658229"/>
          </a:xfrm>
        </p:spPr>
        <p:txBody>
          <a:bodyPr>
            <a:normAutofit/>
          </a:bodyPr>
          <a:lstStyle/>
          <a:p>
            <a:pPr marL="0" marR="0" indent="0">
              <a:spcBef>
                <a:spcPts val="0"/>
              </a:spcBef>
              <a:spcAft>
                <a:spcPts val="800"/>
              </a:spcAft>
              <a:buNone/>
            </a:pPr>
            <a:r>
              <a:rPr lang="en-US" sz="3600" dirty="0">
                <a:effectLst/>
                <a:latin typeface="Times New Roman" panose="02020603050405020304" pitchFamily="18" charset="0"/>
                <a:ea typeface="Aptos" panose="020B0004020202020204" pitchFamily="34" charset="0"/>
                <a:cs typeface="Times New Roman" panose="02020603050405020304" pitchFamily="18" charset="0"/>
              </a:rPr>
              <a:t>The deflective power of White tears . . . is a </a:t>
            </a:r>
            <a:r>
              <a:rPr lang="en-US" sz="3600" i="1" dirty="0">
                <a:effectLst/>
                <a:latin typeface="Times New Roman" panose="02020603050405020304" pitchFamily="18" charset="0"/>
                <a:ea typeface="Aptos" panose="020B0004020202020204" pitchFamily="34" charset="0"/>
                <a:cs typeface="Times New Roman" panose="02020603050405020304" pitchFamily="18" charset="0"/>
              </a:rPr>
              <a:t>taking over of </a:t>
            </a:r>
            <a:r>
              <a:rPr lang="en-US" sz="3600" dirty="0">
                <a:effectLst/>
                <a:latin typeface="Times New Roman" panose="02020603050405020304" pitchFamily="18" charset="0"/>
                <a:ea typeface="Aptos" panose="020B0004020202020204" pitchFamily="34" charset="0"/>
                <a:cs typeface="Times New Roman" panose="02020603050405020304" pitchFamily="18" charset="0"/>
              </a:rPr>
              <a:t>marginalized bodies and their emotions in order to funnel that energy toward a White audience member’s affective expectations (8).  </a:t>
            </a:r>
            <a:endParaRPr lang="en-US" sz="36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3600" dirty="0">
                <a:effectLst/>
                <a:latin typeface="Times New Roman" panose="02020603050405020304" pitchFamily="18" charset="0"/>
                <a:ea typeface="Aptos" panose="020B0004020202020204" pitchFamily="34" charset="0"/>
                <a:cs typeface="Times New Roman" panose="02020603050405020304" pitchFamily="18" charset="0"/>
              </a:rPr>
              <a:t>Without consciously reading against the grain, tears can exert force on the contours of the particular situation, warping the boundaries to better support a bleached interpretation (15).</a:t>
            </a:r>
            <a:endParaRPr lang="en-US" sz="36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3600" dirty="0">
                <a:effectLst/>
                <a:latin typeface="Times New Roman" panose="02020603050405020304" pitchFamily="18" charset="0"/>
                <a:ea typeface="Aptos" panose="020B0004020202020204" pitchFamily="34" charset="0"/>
                <a:cs typeface="Times New Roman" panose="02020603050405020304" pitchFamily="18" charset="0"/>
              </a:rPr>
              <a:t>Specifically, the appeal of White tears clarifies how Whiteness is not just an ideology but an embodied practice (15).  </a:t>
            </a:r>
            <a:endParaRPr lang="en-US" sz="3600" dirty="0">
              <a:effectLst/>
              <a:latin typeface="Aptos" panose="020B0004020202020204" pitchFamily="34" charset="0"/>
              <a:ea typeface="Aptos" panose="020B0004020202020204" pitchFamily="34" charset="0"/>
              <a:cs typeface="Times New Roman" panose="02020603050405020304" pitchFamily="18" charset="0"/>
            </a:endParaRPr>
          </a:p>
          <a:p>
            <a:endParaRPr lang="en-US" sz="2200" dirty="0"/>
          </a:p>
        </p:txBody>
      </p:sp>
    </p:spTree>
    <p:extLst>
      <p:ext uri="{BB962C8B-B14F-4D97-AF65-F5344CB8AC3E}">
        <p14:creationId xmlns:p14="http://schemas.microsoft.com/office/powerpoint/2010/main" val="4237537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80D1F8-DEFB-2DEA-7BE8-FE6946A0C517}"/>
              </a:ext>
            </a:extLst>
          </p:cNvPr>
          <p:cNvSpPr>
            <a:spLocks noGrp="1"/>
          </p:cNvSpPr>
          <p:nvPr>
            <p:ph type="title"/>
          </p:nvPr>
        </p:nvSpPr>
        <p:spPr>
          <a:xfrm>
            <a:off x="838200" y="365125"/>
            <a:ext cx="10515600" cy="1325563"/>
          </a:xfrm>
        </p:spPr>
        <p:txBody>
          <a:bodyPr>
            <a:normAutofit/>
          </a:bodyPr>
          <a:lstStyle/>
          <a:p>
            <a:r>
              <a:rPr lang="en-US" sz="4200" dirty="0">
                <a:latin typeface="Times New Roman" panose="02020603050405020304" pitchFamily="18" charset="0"/>
                <a:cs typeface="Times New Roman" panose="02020603050405020304" pitchFamily="18" charset="0"/>
              </a:rPr>
              <a:t>Jennifer Lin </a:t>
            </a:r>
            <a:r>
              <a:rPr lang="en-US" sz="4200" dirty="0" err="1">
                <a:latin typeface="Times New Roman" panose="02020603050405020304" pitchFamily="18" charset="0"/>
                <a:cs typeface="Times New Roman" panose="02020603050405020304" pitchFamily="18" charset="0"/>
              </a:rPr>
              <a:t>LeMessurier’s</a:t>
            </a:r>
            <a:r>
              <a:rPr lang="en-US" sz="4200" dirty="0">
                <a:latin typeface="Times New Roman" panose="02020603050405020304" pitchFamily="18" charset="0"/>
                <a:cs typeface="Times New Roman" panose="02020603050405020304" pitchFamily="18" charset="0"/>
              </a:rPr>
              <a:t> Work on “White Tears” (continued)</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E4C418-2E77-12C5-06D5-CF464A474B53}"/>
              </a:ext>
            </a:extLst>
          </p:cNvPr>
          <p:cNvSpPr>
            <a:spLocks noGrp="1"/>
          </p:cNvSpPr>
          <p:nvPr>
            <p:ph idx="1"/>
          </p:nvPr>
        </p:nvSpPr>
        <p:spPr>
          <a:xfrm>
            <a:off x="838200" y="1929384"/>
            <a:ext cx="10515600" cy="4251960"/>
          </a:xfrm>
        </p:spPr>
        <p:txBody>
          <a:bodyPr>
            <a:normAutofit/>
          </a:bodyPr>
          <a:lstStyle/>
          <a:p>
            <a:pPr marL="0" indent="0">
              <a:buNone/>
            </a:pPr>
            <a:r>
              <a:rPr lang="en-US" sz="3600" dirty="0">
                <a:effectLst/>
                <a:latin typeface="Times New Roman" panose="02020603050405020304" pitchFamily="18" charset="0"/>
                <a:ea typeface="Aptos" panose="020B0004020202020204" pitchFamily="34" charset="0"/>
                <a:cs typeface="Times New Roman" panose="02020603050405020304" pitchFamily="18" charset="0"/>
              </a:rPr>
              <a:t>The poignancy of emotional reactions to others . . . is simultaneously deeply personal and caught in the social.  This does not mean that we need to return to automatically distrusting emotional reactions but rather that we recognize the affective reward of being struck by the poignant moment and pause to trace the origin of those feelings (16).</a:t>
            </a:r>
          </a:p>
          <a:p>
            <a:endParaRPr lang="en-US" sz="2200" dirty="0"/>
          </a:p>
        </p:txBody>
      </p:sp>
    </p:spTree>
    <p:extLst>
      <p:ext uri="{BB962C8B-B14F-4D97-AF65-F5344CB8AC3E}">
        <p14:creationId xmlns:p14="http://schemas.microsoft.com/office/powerpoint/2010/main" val="2319952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D8E2E-A245-666C-C669-129DBC26249B}"/>
              </a:ext>
            </a:extLst>
          </p:cNvPr>
          <p:cNvSpPr>
            <a:spLocks noGrp="1"/>
          </p:cNvSpPr>
          <p:nvPr>
            <p:ph type="title"/>
          </p:nvPr>
        </p:nvSpPr>
        <p:spPr>
          <a:xfrm>
            <a:off x="6417733" y="186814"/>
            <a:ext cx="5656279" cy="314631"/>
          </a:xfrm>
        </p:spPr>
        <p:txBody>
          <a:bodyPr anchor="b">
            <a:normAutofit fontScale="90000"/>
          </a:bodyPr>
          <a:lstStyle/>
          <a:p>
            <a:r>
              <a:rPr lang="en-US" sz="3200" dirty="0">
                <a:latin typeface="Times New Roman" panose="02020603050405020304" pitchFamily="18" charset="0"/>
                <a:cs typeface="Times New Roman" panose="02020603050405020304" pitchFamily="18" charset="0"/>
              </a:rPr>
              <a:t>Kyle Rittenhouse’s White Tears </a:t>
            </a:r>
          </a:p>
        </p:txBody>
      </p:sp>
      <p:pic>
        <p:nvPicPr>
          <p:cNvPr id="5122" name="Picture 2" descr="Kyle Rittenhouse Breaks Down In Tears Describing Shooting, Testimony Halted">
            <a:extLst>
              <a:ext uri="{FF2B5EF4-FFF2-40B4-BE49-F238E27FC236}">
                <a16:creationId xmlns:a16="http://schemas.microsoft.com/office/drawing/2014/main" id="{8DCC4D5C-41C7-FC80-1F4E-7B86C9239C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94" r="35494"/>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FFA01B9-A224-1933-3581-F8BB2C2F9EE0}"/>
              </a:ext>
            </a:extLst>
          </p:cNvPr>
          <p:cNvSpPr>
            <a:spLocks noGrp="1"/>
          </p:cNvSpPr>
          <p:nvPr>
            <p:ph idx="1"/>
          </p:nvPr>
        </p:nvSpPr>
        <p:spPr>
          <a:xfrm>
            <a:off x="6194323" y="619432"/>
            <a:ext cx="5879689" cy="6051754"/>
          </a:xfrm>
        </p:spPr>
        <p:txBody>
          <a:bodyPr>
            <a:noAutofit/>
          </a:bodyPr>
          <a:lstStyle/>
          <a:p>
            <a:pPr marL="0" indent="0">
              <a:buNone/>
            </a:pPr>
            <a:r>
              <a:rPr lang="en-US" dirty="0">
                <a:latin typeface="Times New Roman" panose="02020603050405020304" pitchFamily="18" charset="0"/>
                <a:cs typeface="Times New Roman" panose="02020603050405020304" pitchFamily="18" charset="0"/>
              </a:rPr>
              <a:t>Charged in the killings of two men and injury of another amid days of racial justice protests last summer, [Kyle Rittenhouse] started to falter on the stand as he described that fateful night last August, when the then-17-year-old was armed with a rifle, patrolling the streets of a town that was not his own. Rittenhouse’s eyes shut almost completely, save for an occasional glance to his left in the direction of the jury. Then came the sobbing, which kept the rest of his response to his attorney’s questioning about that evening from escaping his quivering lips (Smith).</a:t>
            </a:r>
          </a:p>
        </p:txBody>
      </p:sp>
    </p:spTree>
    <p:extLst>
      <p:ext uri="{BB962C8B-B14F-4D97-AF65-F5344CB8AC3E}">
        <p14:creationId xmlns:p14="http://schemas.microsoft.com/office/powerpoint/2010/main" val="2973463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B36BA4-B5AF-EDD0-C738-F3B3B7640F44}"/>
              </a:ext>
            </a:extLst>
          </p:cNvPr>
          <p:cNvSpPr>
            <a:spLocks noGrp="1"/>
          </p:cNvSpPr>
          <p:nvPr>
            <p:ph type="title"/>
          </p:nvPr>
        </p:nvSpPr>
        <p:spPr>
          <a:xfrm>
            <a:off x="572493" y="238539"/>
            <a:ext cx="11018520" cy="1071521"/>
          </a:xfrm>
        </p:spPr>
        <p:txBody>
          <a:bodyPr anchor="b">
            <a:normAutofit/>
          </a:bodyPr>
          <a:lstStyle/>
          <a:p>
            <a:r>
              <a:rPr lang="en-US" sz="4000" dirty="0">
                <a:latin typeface="Times New Roman" panose="02020603050405020304" pitchFamily="18" charset="0"/>
                <a:cs typeface="Times New Roman" panose="02020603050405020304" pitchFamily="18" charset="0"/>
              </a:rPr>
              <a:t>“Kyle Rittenhouse’s White Tears” (continued)</a:t>
            </a:r>
          </a:p>
        </p:txBody>
      </p:sp>
      <p:sp>
        <p:nvSpPr>
          <p:cNvPr id="308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8CF490-2A67-90FF-DC23-F8011B067B74}"/>
              </a:ext>
            </a:extLst>
          </p:cNvPr>
          <p:cNvSpPr>
            <a:spLocks noGrp="1"/>
          </p:cNvSpPr>
          <p:nvPr>
            <p:ph idx="1"/>
          </p:nvPr>
        </p:nvSpPr>
        <p:spPr>
          <a:xfrm>
            <a:off x="98323" y="2071316"/>
            <a:ext cx="7413522" cy="4606164"/>
          </a:xfrm>
        </p:spPr>
        <p:txBody>
          <a:bodyPr anchor="t">
            <a:normAutofit lnSpcReduction="10000"/>
          </a:bodyPr>
          <a:lstStyle/>
          <a:p>
            <a:pPr marL="0" indent="0">
              <a:buNone/>
            </a:pPr>
            <a:r>
              <a:rPr lang="en-US" sz="3200" dirty="0">
                <a:latin typeface="Times New Roman" panose="02020603050405020304" pitchFamily="18" charset="0"/>
                <a:cs typeface="Times New Roman" panose="02020603050405020304" pitchFamily="18" charset="0"/>
              </a:rPr>
              <a:t>Rittenhouse’s blubbering was the headline of the day after the defendant offered his much-awaited testimony in the case Wednesday, recalling the night he shot Joseph Rosenbaum and Anthony Huber to death and “vaporized” much of the bicep of medic Gaige Grosskreutz, according to Grosskreutz’s testimony. Rittenhouse wasn’t weeping with regret; he was claiming self-defense, and recounting how he felt his life was in danger (Smith).</a:t>
            </a: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endParaRPr lang="en-US" sz="2200" dirty="0">
              <a:latin typeface="Times New Roman" panose="02020603050405020304" pitchFamily="18" charset="0"/>
              <a:cs typeface="Times New Roman" panose="02020603050405020304" pitchFamily="18" charset="0"/>
            </a:endParaRPr>
          </a:p>
        </p:txBody>
      </p:sp>
      <p:pic>
        <p:nvPicPr>
          <p:cNvPr id="3074" name="Picture 2" descr="Kenosha unrest shooting - Wikipedia">
            <a:extLst>
              <a:ext uri="{FF2B5EF4-FFF2-40B4-BE49-F238E27FC236}">
                <a16:creationId xmlns:a16="http://schemas.microsoft.com/office/drawing/2014/main" id="{D7B027B7-6890-6E81-C4C7-57F5B2B0C6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992" r="21836"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964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38C385-619C-B4FB-377D-48AEF9CBDB61}"/>
              </a:ext>
            </a:extLst>
          </p:cNvPr>
          <p:cNvSpPr>
            <a:spLocks noGrp="1"/>
          </p:cNvSpPr>
          <p:nvPr>
            <p:ph type="title"/>
          </p:nvPr>
        </p:nvSpPr>
        <p:spPr>
          <a:xfrm>
            <a:off x="838200" y="365125"/>
            <a:ext cx="10515600" cy="1325563"/>
          </a:xfrm>
        </p:spPr>
        <p:txBody>
          <a:bodyPr>
            <a:normAutofit/>
          </a:bodyPr>
          <a:lstStyle/>
          <a:p>
            <a:r>
              <a:rPr lang="en-US" sz="5400" dirty="0">
                <a:latin typeface="Times New Roman" panose="02020603050405020304" pitchFamily="18" charset="0"/>
                <a:cs typeface="Times New Roman" panose="02020603050405020304" pitchFamily="18" charset="0"/>
              </a:rPr>
              <a:t>Problematic Pathos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9FDDDEB-9831-6016-548B-31CD08A9B5A4}"/>
              </a:ext>
            </a:extLst>
          </p:cNvPr>
          <p:cNvSpPr>
            <a:spLocks noGrp="1"/>
          </p:cNvSpPr>
          <p:nvPr>
            <p:ph idx="1"/>
          </p:nvPr>
        </p:nvSpPr>
        <p:spPr>
          <a:xfrm>
            <a:off x="1" y="1929384"/>
            <a:ext cx="12064180" cy="4739640"/>
          </a:xfrm>
        </p:spPr>
        <p:txBody>
          <a:bodyPr>
            <a:noAutofit/>
          </a:bodyPr>
          <a:lstStyle/>
          <a:p>
            <a:pPr marL="0" indent="0">
              <a:buNone/>
            </a:pPr>
            <a:r>
              <a:rPr lang="en-US" sz="3600" dirty="0">
                <a:latin typeface="Times New Roman" panose="02020603050405020304" pitchFamily="18" charset="0"/>
                <a:cs typeface="Times New Roman" panose="02020603050405020304" pitchFamily="18" charset="0"/>
              </a:rPr>
              <a:t>George Wallace, “Inaugural Address.”</a:t>
            </a:r>
          </a:p>
          <a:p>
            <a:pPr marL="0" indent="0">
              <a:buNone/>
            </a:pPr>
            <a:r>
              <a:rPr lang="en-US" sz="3600" dirty="0">
                <a:latin typeface="Times New Roman" panose="02020603050405020304" pitchFamily="18" charset="0"/>
                <a:cs typeface="Times New Roman" panose="02020603050405020304" pitchFamily="18" charset="0"/>
              </a:rPr>
              <a:t>Amy Cooper, 9-1-1 Call (Nir).  </a:t>
            </a:r>
          </a:p>
          <a:p>
            <a:pPr marL="0" indent="0">
              <a:buNone/>
            </a:pPr>
            <a:r>
              <a:rPr lang="en-US" sz="3600" dirty="0">
                <a:latin typeface="Times New Roman" panose="02020603050405020304" pitchFamily="18" charset="0"/>
                <a:cs typeface="Times New Roman" panose="02020603050405020304" pitchFamily="18" charset="0"/>
              </a:rPr>
              <a:t>Donald Trump, “I am your warrior.  I am your justice, and for those who have been wronged or betrayed, I am your retribution. . . . Illegal immigration is poisoning the blood of our nation. They’re coming from prisons, from mental institutions, from all over the world. Without borders and fair elections, you don’t have a country. Make America great again. We must win in 2024 or we will not have a nation” (</a:t>
            </a:r>
            <a:r>
              <a:rPr lang="en-US" sz="3600" dirty="0" err="1">
                <a:latin typeface="Times New Roman" panose="02020603050405020304" pitchFamily="18" charset="0"/>
                <a:cs typeface="Times New Roman" panose="02020603050405020304" pitchFamily="18" charset="0"/>
              </a:rPr>
              <a:t>Shabad</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37110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BE0709-FBD4-42D3-3127-E7FED0390162}"/>
              </a:ext>
            </a:extLst>
          </p:cNvPr>
          <p:cNvSpPr>
            <a:spLocks noGrp="1"/>
          </p:cNvSpPr>
          <p:nvPr>
            <p:ph type="title"/>
          </p:nvPr>
        </p:nvSpPr>
        <p:spPr>
          <a:xfrm>
            <a:off x="838200" y="365125"/>
            <a:ext cx="10515600" cy="1325563"/>
          </a:xfrm>
        </p:spPr>
        <p:txBody>
          <a:bodyPr>
            <a:normAutofit/>
          </a:bodyPr>
          <a:lstStyle/>
          <a:p>
            <a:r>
              <a:rPr lang="en-US" sz="6000" dirty="0">
                <a:latin typeface="Times New Roman" panose="02020603050405020304" pitchFamily="18" charset="0"/>
                <a:cs typeface="Times New Roman" panose="02020603050405020304" pitchFamily="18" charset="0"/>
              </a:rPr>
              <a:t>Summing Up</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680D28-F7E1-6A48-3955-910AD078573B}"/>
              </a:ext>
            </a:extLst>
          </p:cNvPr>
          <p:cNvSpPr>
            <a:spLocks noGrp="1"/>
          </p:cNvSpPr>
          <p:nvPr>
            <p:ph idx="1"/>
          </p:nvPr>
        </p:nvSpPr>
        <p:spPr>
          <a:xfrm>
            <a:off x="838200" y="1929384"/>
            <a:ext cx="10515600" cy="4251960"/>
          </a:xfrm>
        </p:spPr>
        <p:txBody>
          <a:bodyPr>
            <a:noAutofit/>
          </a:bodyPr>
          <a:lstStyle/>
          <a:p>
            <a:r>
              <a:rPr lang="en-US" sz="3200" dirty="0">
                <a:latin typeface="Times New Roman" panose="02020603050405020304" pitchFamily="18" charset="0"/>
                <a:cs typeface="Times New Roman" panose="02020603050405020304" pitchFamily="18" charset="0"/>
              </a:rPr>
              <a:t>Pathos—altering the mood of the audience—is a powerful, vital mode of persuasion tied to our fundamental values and beliefs.</a:t>
            </a:r>
          </a:p>
          <a:p>
            <a:r>
              <a:rPr lang="en-US" sz="3200" dirty="0">
                <a:latin typeface="Times New Roman" panose="02020603050405020304" pitchFamily="18" charset="0"/>
                <a:cs typeface="Times New Roman" panose="02020603050405020304" pitchFamily="18" charset="0"/>
              </a:rPr>
              <a:t>Analyzing pathos, it is crucial to scrutinize the values, beliefs, and principles from which the emotions stimulated flow.  </a:t>
            </a:r>
          </a:p>
          <a:p>
            <a:r>
              <a:rPr lang="en-US" sz="3200" dirty="0">
                <a:latin typeface="Times New Roman" panose="02020603050405020304" pitchFamily="18" charset="0"/>
                <a:cs typeface="Times New Roman" panose="02020603050405020304" pitchFamily="18" charset="0"/>
              </a:rPr>
              <a:t>Pathos can be employed for a wide range of arguments, including civically responsible and detrimental purposes.  </a:t>
            </a:r>
          </a:p>
          <a:p>
            <a:r>
              <a:rPr lang="en-US" sz="3200" dirty="0">
                <a:latin typeface="Times New Roman" panose="02020603050405020304" pitchFamily="18" charset="0"/>
                <a:cs typeface="Times New Roman" panose="02020603050405020304" pitchFamily="18" charset="0"/>
              </a:rPr>
              <a:t>Students’ personal and civic agency can be enhanced by learning the highly transferable skill of reading pathos with and against the grain.  </a:t>
            </a:r>
          </a:p>
        </p:txBody>
      </p:sp>
    </p:spTree>
    <p:extLst>
      <p:ext uri="{BB962C8B-B14F-4D97-AF65-F5344CB8AC3E}">
        <p14:creationId xmlns:p14="http://schemas.microsoft.com/office/powerpoint/2010/main" val="1511720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968B2-C610-FE6A-05F2-1E1C6C643C13}"/>
              </a:ext>
            </a:extLst>
          </p:cNvPr>
          <p:cNvSpPr>
            <a:spLocks noGrp="1"/>
          </p:cNvSpPr>
          <p:nvPr>
            <p:ph type="title"/>
          </p:nvPr>
        </p:nvSpPr>
        <p:spPr>
          <a:xfrm>
            <a:off x="838200" y="120317"/>
            <a:ext cx="10515600" cy="761999"/>
          </a:xfrm>
        </p:spPr>
        <p:txBody>
          <a:bodyPr>
            <a:normAutofit fontScale="90000"/>
          </a:bodyPr>
          <a:lstStyle/>
          <a:p>
            <a:pPr algn="ctr"/>
            <a:r>
              <a:rPr lang="en-US" dirty="0">
                <a:latin typeface="Times New Roman" panose="02020603050405020304" pitchFamily="18" charset="0"/>
                <a:ea typeface="Calibri" panose="020F0502020204030204" pitchFamily="34" charset="0"/>
                <a:cs typeface="Times New Roman" panose="02020603050405020304" pitchFamily="18" charset="0"/>
              </a:rPr>
              <a:t>Works Cited</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9F0F7C7-36BF-B3A0-4EE3-42C7189FE047}"/>
              </a:ext>
            </a:extLst>
          </p:cNvPr>
          <p:cNvSpPr>
            <a:spLocks noGrp="1"/>
          </p:cNvSpPr>
          <p:nvPr>
            <p:ph idx="1"/>
          </p:nvPr>
        </p:nvSpPr>
        <p:spPr>
          <a:xfrm>
            <a:off x="0" y="481264"/>
            <a:ext cx="12192000" cy="6256420"/>
          </a:xfrm>
        </p:spPr>
        <p:txBody>
          <a:bodyPr>
            <a:normAutofit lnSpcReduction="10000"/>
          </a:bodyPr>
          <a:lstStyle/>
          <a:p>
            <a:pPr marL="0" marR="0" indent="0">
              <a:lnSpc>
                <a:spcPct val="106000"/>
              </a:lnSpc>
              <a:spcBef>
                <a:spcPts val="0"/>
              </a:spcBef>
              <a:spcAft>
                <a:spcPts val="800"/>
              </a:spcAft>
              <a:buNone/>
            </a:pPr>
            <a:r>
              <a:rPr lang="en-US" sz="2800" kern="1200" dirty="0">
                <a:solidFill>
                  <a:srgbClr val="000000"/>
                </a:solidFill>
                <a:effectLst/>
                <a:latin typeface="Times New Roman" panose="02020603050405020304" pitchFamily="18" charset="0"/>
                <a:ea typeface="Aptos" panose="020B0004020202020204" pitchFamily="34" charset="0"/>
              </a:rPr>
              <a:t>Aristotle.  </a:t>
            </a:r>
            <a:r>
              <a:rPr lang="es-ES_tradnl" sz="2800" i="1" kern="1200" dirty="0" err="1">
                <a:solidFill>
                  <a:srgbClr val="000000"/>
                </a:solidFill>
                <a:effectLst/>
                <a:latin typeface="Times New Roman" panose="02020603050405020304" pitchFamily="18" charset="0"/>
                <a:ea typeface="Aptos" panose="020B0004020202020204" pitchFamily="34" charset="0"/>
              </a:rPr>
              <a:t>On</a:t>
            </a:r>
            <a:r>
              <a:rPr lang="es-ES_tradnl" sz="2800" i="1" kern="1200" dirty="0">
                <a:solidFill>
                  <a:srgbClr val="000000"/>
                </a:solidFill>
                <a:effectLst/>
                <a:latin typeface="Times New Roman" panose="02020603050405020304" pitchFamily="18" charset="0"/>
                <a:ea typeface="Aptos" panose="020B0004020202020204" pitchFamily="34" charset="0"/>
              </a:rPr>
              <a:t> Rhetoric: A Theory </a:t>
            </a:r>
            <a:r>
              <a:rPr lang="es-ES_tradnl" sz="2800" i="1" kern="1200" dirty="0" err="1">
                <a:solidFill>
                  <a:srgbClr val="000000"/>
                </a:solidFill>
                <a:effectLst/>
                <a:latin typeface="Times New Roman" panose="02020603050405020304" pitchFamily="18" charset="0"/>
                <a:ea typeface="Aptos" panose="020B0004020202020204" pitchFamily="34" charset="0"/>
              </a:rPr>
              <a:t>of</a:t>
            </a:r>
            <a:r>
              <a:rPr lang="es-ES_tradnl" sz="2800" i="1" kern="1200" dirty="0">
                <a:solidFill>
                  <a:srgbClr val="000000"/>
                </a:solidFill>
                <a:effectLst/>
                <a:latin typeface="Times New Roman" panose="02020603050405020304" pitchFamily="18" charset="0"/>
                <a:ea typeface="Aptos" panose="020B0004020202020204" pitchFamily="34" charset="0"/>
              </a:rPr>
              <a:t> Civil Discourse. </a:t>
            </a:r>
            <a:r>
              <a:rPr lang="es-ES_tradnl" sz="2800" kern="1200" dirty="0">
                <a:solidFill>
                  <a:srgbClr val="000000"/>
                </a:solidFill>
                <a:effectLst/>
                <a:latin typeface="Times New Roman" panose="02020603050405020304" pitchFamily="18" charset="0"/>
                <a:ea typeface="Aptos" panose="020B0004020202020204" pitchFamily="34" charset="0"/>
              </a:rPr>
              <a:t>2nd ed. </a:t>
            </a:r>
            <a:r>
              <a:rPr lang="es-ES_tradnl" sz="2800" i="1" kern="1200" dirty="0">
                <a:solidFill>
                  <a:srgbClr val="000000"/>
                </a:solidFill>
                <a:effectLst/>
                <a:latin typeface="Times New Roman" panose="02020603050405020304" pitchFamily="18" charset="0"/>
                <a:ea typeface="Aptos" panose="020B0004020202020204" pitchFamily="34" charset="0"/>
              </a:rPr>
              <a:t> </a:t>
            </a:r>
            <a:r>
              <a:rPr lang="es-ES_tradnl" sz="2800" kern="1200" dirty="0" err="1">
                <a:solidFill>
                  <a:srgbClr val="000000"/>
                </a:solidFill>
                <a:effectLst/>
                <a:latin typeface="Times New Roman" panose="02020603050405020304" pitchFamily="18" charset="0"/>
                <a:ea typeface="Aptos" panose="020B0004020202020204" pitchFamily="34" charset="0"/>
              </a:rPr>
              <a:t>Edited</a:t>
            </a:r>
            <a:r>
              <a:rPr lang="es-ES_tradnl" sz="2800" kern="1200" dirty="0">
                <a:solidFill>
                  <a:srgbClr val="000000"/>
                </a:solidFill>
                <a:effectLst/>
                <a:latin typeface="Times New Roman" panose="02020603050405020304" pitchFamily="18" charset="0"/>
                <a:ea typeface="Aptos" panose="020B0004020202020204" pitchFamily="34" charset="0"/>
              </a:rPr>
              <a:t> and translated </a:t>
            </a:r>
            <a:r>
              <a:rPr lang="es-ES_tradnl" sz="2800" kern="1200" dirty="0" err="1">
                <a:solidFill>
                  <a:srgbClr val="000000"/>
                </a:solidFill>
                <a:effectLst/>
                <a:latin typeface="Times New Roman" panose="02020603050405020304" pitchFamily="18" charset="0"/>
                <a:ea typeface="Aptos" panose="020B0004020202020204" pitchFamily="34" charset="0"/>
              </a:rPr>
              <a:t>by</a:t>
            </a:r>
            <a:r>
              <a:rPr lang="es-ES_tradnl" sz="2800" kern="1200" dirty="0">
                <a:solidFill>
                  <a:srgbClr val="000000"/>
                </a:solidFill>
                <a:effectLst/>
                <a:latin typeface="Times New Roman" panose="02020603050405020304" pitchFamily="18" charset="0"/>
                <a:ea typeface="Aptos" panose="020B0004020202020204" pitchFamily="34" charset="0"/>
              </a:rPr>
              <a:t> George A. Kennedy, Oxford UP, 2006.</a:t>
            </a:r>
            <a:endParaRPr lang="en-US" sz="2800" dirty="0">
              <a:effectLst/>
              <a:latin typeface="Times New Roman" panose="02020603050405020304" pitchFamily="18" charset="0"/>
              <a:ea typeface="Times New Roman" panose="02020603050405020304" pitchFamily="18" charset="0"/>
            </a:endParaRPr>
          </a:p>
          <a:p>
            <a:pPr marL="0" marR="0" indent="0">
              <a:lnSpc>
                <a:spcPct val="106000"/>
              </a:lnSpc>
              <a:spcBef>
                <a:spcPts val="0"/>
              </a:spcBef>
              <a:spcAft>
                <a:spcPts val="800"/>
              </a:spcAft>
              <a:buNone/>
            </a:pPr>
            <a:r>
              <a:rPr lang="es-ES_tradnl" sz="2800" kern="1200" dirty="0" err="1">
                <a:solidFill>
                  <a:srgbClr val="000000"/>
                </a:solidFill>
                <a:effectLst/>
                <a:latin typeface="Times New Roman" panose="02020603050405020304" pitchFamily="18" charset="0"/>
                <a:ea typeface="Aptos" panose="020B0004020202020204" pitchFamily="34" charset="0"/>
              </a:rPr>
              <a:t>Corrigan</a:t>
            </a:r>
            <a:r>
              <a:rPr lang="es-ES_tradnl" sz="2800" kern="1200" dirty="0">
                <a:solidFill>
                  <a:srgbClr val="000000"/>
                </a:solidFill>
                <a:effectLst/>
                <a:latin typeface="Times New Roman" panose="02020603050405020304" pitchFamily="18" charset="0"/>
                <a:ea typeface="Aptos" panose="020B0004020202020204" pitchFamily="34" charset="0"/>
              </a:rPr>
              <a:t>, Lisa M.  </a:t>
            </a:r>
            <a:r>
              <a:rPr lang="es-ES_tradnl" i="1" dirty="0">
                <a:solidFill>
                  <a:srgbClr val="000000"/>
                </a:solidFill>
                <a:latin typeface="Times New Roman" panose="02020603050405020304" pitchFamily="18" charset="0"/>
                <a:ea typeface="Aptos" panose="020B0004020202020204" pitchFamily="34" charset="0"/>
              </a:rPr>
              <a:t>Black </a:t>
            </a:r>
            <a:r>
              <a:rPr lang="es-ES_tradnl" i="1" dirty="0" err="1">
                <a:solidFill>
                  <a:srgbClr val="000000"/>
                </a:solidFill>
                <a:latin typeface="Times New Roman" panose="02020603050405020304" pitchFamily="18" charset="0"/>
                <a:ea typeface="Aptos" panose="020B0004020202020204" pitchFamily="34" charset="0"/>
              </a:rPr>
              <a:t>Feelings</a:t>
            </a:r>
            <a:r>
              <a:rPr lang="es-ES_tradnl" i="1" dirty="0">
                <a:solidFill>
                  <a:srgbClr val="000000"/>
                </a:solidFill>
                <a:latin typeface="Times New Roman" panose="02020603050405020304" pitchFamily="18" charset="0"/>
                <a:ea typeface="Aptos" panose="020B0004020202020204" pitchFamily="34" charset="0"/>
              </a:rPr>
              <a:t>: </a:t>
            </a:r>
            <a:r>
              <a:rPr lang="es-ES_tradnl" i="1" dirty="0" err="1">
                <a:solidFill>
                  <a:srgbClr val="000000"/>
                </a:solidFill>
                <a:latin typeface="Times New Roman" panose="02020603050405020304" pitchFamily="18" charset="0"/>
                <a:ea typeface="Aptos" panose="020B0004020202020204" pitchFamily="34" charset="0"/>
              </a:rPr>
              <a:t>Race</a:t>
            </a:r>
            <a:r>
              <a:rPr lang="es-ES_tradnl" i="1" dirty="0">
                <a:solidFill>
                  <a:srgbClr val="000000"/>
                </a:solidFill>
                <a:latin typeface="Times New Roman" panose="02020603050405020304" pitchFamily="18" charset="0"/>
                <a:ea typeface="Aptos" panose="020B0004020202020204" pitchFamily="34" charset="0"/>
              </a:rPr>
              <a:t> and </a:t>
            </a:r>
            <a:r>
              <a:rPr lang="es-ES_tradnl" i="1" dirty="0" err="1">
                <a:solidFill>
                  <a:srgbClr val="000000"/>
                </a:solidFill>
                <a:latin typeface="Times New Roman" panose="02020603050405020304" pitchFamily="18" charset="0"/>
                <a:ea typeface="Aptos" panose="020B0004020202020204" pitchFamily="34" charset="0"/>
              </a:rPr>
              <a:t>Affect</a:t>
            </a:r>
            <a:r>
              <a:rPr lang="es-ES_tradnl" i="1" dirty="0">
                <a:solidFill>
                  <a:srgbClr val="000000"/>
                </a:solidFill>
                <a:latin typeface="Times New Roman" panose="02020603050405020304" pitchFamily="18" charset="0"/>
                <a:ea typeface="Aptos" panose="020B0004020202020204" pitchFamily="34" charset="0"/>
              </a:rPr>
              <a:t> in </a:t>
            </a:r>
            <a:r>
              <a:rPr lang="es-ES_tradnl" i="1" dirty="0" err="1">
                <a:solidFill>
                  <a:srgbClr val="000000"/>
                </a:solidFill>
                <a:latin typeface="Times New Roman" panose="02020603050405020304" pitchFamily="18" charset="0"/>
                <a:ea typeface="Aptos" panose="020B0004020202020204" pitchFamily="34" charset="0"/>
              </a:rPr>
              <a:t>the</a:t>
            </a:r>
            <a:r>
              <a:rPr lang="es-ES_tradnl" i="1" dirty="0">
                <a:solidFill>
                  <a:srgbClr val="000000"/>
                </a:solidFill>
                <a:latin typeface="Times New Roman" panose="02020603050405020304" pitchFamily="18" charset="0"/>
                <a:ea typeface="Aptos" panose="020B0004020202020204" pitchFamily="34" charset="0"/>
              </a:rPr>
              <a:t> Long </a:t>
            </a:r>
            <a:r>
              <a:rPr lang="es-ES_tradnl" i="1" dirty="0" err="1">
                <a:solidFill>
                  <a:srgbClr val="000000"/>
                </a:solidFill>
                <a:latin typeface="Times New Roman" panose="02020603050405020304" pitchFamily="18" charset="0"/>
                <a:ea typeface="Aptos" panose="020B0004020202020204" pitchFamily="34" charset="0"/>
              </a:rPr>
              <a:t>Sixties</a:t>
            </a:r>
            <a:r>
              <a:rPr lang="es-ES_tradnl" dirty="0">
                <a:solidFill>
                  <a:srgbClr val="000000"/>
                </a:solidFill>
                <a:latin typeface="Times New Roman" panose="02020603050405020304" pitchFamily="18" charset="0"/>
                <a:ea typeface="Aptos" panose="020B0004020202020204" pitchFamily="34" charset="0"/>
              </a:rPr>
              <a:t>.  UP </a:t>
            </a:r>
            <a:r>
              <a:rPr lang="es-ES_tradnl" dirty="0" err="1">
                <a:solidFill>
                  <a:srgbClr val="000000"/>
                </a:solidFill>
                <a:latin typeface="Times New Roman" panose="02020603050405020304" pitchFamily="18" charset="0"/>
                <a:ea typeface="Aptos" panose="020B0004020202020204" pitchFamily="34" charset="0"/>
              </a:rPr>
              <a:t>of</a:t>
            </a:r>
            <a:r>
              <a:rPr lang="es-ES_tradnl" dirty="0">
                <a:solidFill>
                  <a:srgbClr val="000000"/>
                </a:solidFill>
                <a:latin typeface="Times New Roman" panose="02020603050405020304" pitchFamily="18" charset="0"/>
                <a:ea typeface="Aptos" panose="020B0004020202020204" pitchFamily="34" charset="0"/>
              </a:rPr>
              <a:t> Mississippi, 2020.</a:t>
            </a:r>
            <a:endParaRPr lang="es-ES_tradnl" sz="2800" kern="1200" dirty="0">
              <a:solidFill>
                <a:srgbClr val="000000"/>
              </a:solidFill>
              <a:effectLst/>
              <a:latin typeface="Times New Roman" panose="02020603050405020304" pitchFamily="18" charset="0"/>
              <a:ea typeface="Aptos" panose="020B0004020202020204" pitchFamily="34" charset="0"/>
            </a:endParaRPr>
          </a:p>
          <a:p>
            <a:pPr marL="0" marR="0" indent="0">
              <a:lnSpc>
                <a:spcPct val="106000"/>
              </a:lnSpc>
              <a:spcBef>
                <a:spcPts val="0"/>
              </a:spcBef>
              <a:spcAft>
                <a:spcPts val="800"/>
              </a:spcAft>
              <a:buNone/>
            </a:pPr>
            <a:r>
              <a:rPr lang="es-ES_tradnl" sz="2800" kern="1200" dirty="0">
                <a:solidFill>
                  <a:srgbClr val="000000"/>
                </a:solidFill>
                <a:effectLst/>
                <a:latin typeface="Times New Roman" panose="02020603050405020304" pitchFamily="18" charset="0"/>
                <a:ea typeface="Aptos" panose="020B0004020202020204" pitchFamily="34" charset="0"/>
              </a:rPr>
              <a:t>King, Martin Luther, Jr.  “</a:t>
            </a:r>
            <a:r>
              <a:rPr lang="es-ES_tradnl" sz="2800" kern="1200" dirty="0" err="1">
                <a:solidFill>
                  <a:srgbClr val="000000"/>
                </a:solidFill>
                <a:effectLst/>
                <a:latin typeface="Times New Roman" panose="02020603050405020304" pitchFamily="18" charset="0"/>
                <a:ea typeface="Aptos" panose="020B0004020202020204" pitchFamily="34" charset="0"/>
              </a:rPr>
              <a:t>I’ve</a:t>
            </a:r>
            <a:r>
              <a:rPr lang="es-ES_tradnl" sz="2800" kern="1200" dirty="0">
                <a:solidFill>
                  <a:srgbClr val="000000"/>
                </a:solidFill>
                <a:effectLst/>
                <a:latin typeface="Times New Roman" panose="02020603050405020304" pitchFamily="18" charset="0"/>
                <a:ea typeface="Aptos" panose="020B0004020202020204" pitchFamily="34" charset="0"/>
              </a:rPr>
              <a:t> </a:t>
            </a:r>
            <a:r>
              <a:rPr lang="es-ES_tradnl" sz="2800" kern="1200" dirty="0" err="1">
                <a:solidFill>
                  <a:srgbClr val="000000"/>
                </a:solidFill>
                <a:effectLst/>
                <a:latin typeface="Times New Roman" panose="02020603050405020304" pitchFamily="18" charset="0"/>
                <a:ea typeface="Aptos" panose="020B0004020202020204" pitchFamily="34" charset="0"/>
              </a:rPr>
              <a:t>Been</a:t>
            </a:r>
            <a:r>
              <a:rPr lang="es-ES_tradnl" sz="2800" kern="1200" dirty="0">
                <a:solidFill>
                  <a:srgbClr val="000000"/>
                </a:solidFill>
                <a:effectLst/>
                <a:latin typeface="Times New Roman" panose="02020603050405020304" pitchFamily="18" charset="0"/>
                <a:ea typeface="Aptos" panose="020B0004020202020204" pitchFamily="34" charset="0"/>
              </a:rPr>
              <a:t> </a:t>
            </a:r>
            <a:r>
              <a:rPr lang="es-ES_tradnl" sz="2800" kern="1200" dirty="0" err="1">
                <a:solidFill>
                  <a:srgbClr val="000000"/>
                </a:solidFill>
                <a:effectLst/>
                <a:latin typeface="Times New Roman" panose="02020603050405020304" pitchFamily="18" charset="0"/>
                <a:ea typeface="Aptos" panose="020B0004020202020204" pitchFamily="34" charset="0"/>
              </a:rPr>
              <a:t>to</a:t>
            </a:r>
            <a:r>
              <a:rPr lang="es-ES_tradnl" sz="2800" kern="1200" dirty="0">
                <a:solidFill>
                  <a:srgbClr val="000000"/>
                </a:solidFill>
                <a:effectLst/>
                <a:latin typeface="Times New Roman" panose="02020603050405020304" pitchFamily="18" charset="0"/>
                <a:ea typeface="Aptos" panose="020B0004020202020204" pitchFamily="34" charset="0"/>
              </a:rPr>
              <a:t> </a:t>
            </a:r>
            <a:r>
              <a:rPr lang="es-ES_tradnl" sz="2800" kern="1200" dirty="0" err="1">
                <a:solidFill>
                  <a:srgbClr val="000000"/>
                </a:solidFill>
                <a:effectLst/>
                <a:latin typeface="Times New Roman" panose="02020603050405020304" pitchFamily="18" charset="0"/>
                <a:ea typeface="Aptos" panose="020B0004020202020204" pitchFamily="34" charset="0"/>
              </a:rPr>
              <a:t>the</a:t>
            </a:r>
            <a:r>
              <a:rPr lang="es-ES_tradnl" sz="2800" kern="1200" dirty="0">
                <a:solidFill>
                  <a:srgbClr val="000000"/>
                </a:solidFill>
                <a:effectLst/>
                <a:latin typeface="Times New Roman" panose="02020603050405020304" pitchFamily="18" charset="0"/>
                <a:ea typeface="Aptos" panose="020B0004020202020204" pitchFamily="34" charset="0"/>
              </a:rPr>
              <a:t> </a:t>
            </a:r>
            <a:r>
              <a:rPr lang="es-ES_tradnl" sz="2800" kern="1200" dirty="0" err="1">
                <a:solidFill>
                  <a:srgbClr val="000000"/>
                </a:solidFill>
                <a:effectLst/>
                <a:latin typeface="Times New Roman" panose="02020603050405020304" pitchFamily="18" charset="0"/>
                <a:ea typeface="Aptos" panose="020B0004020202020204" pitchFamily="34" charset="0"/>
              </a:rPr>
              <a:t>Mountaintop</a:t>
            </a:r>
            <a:r>
              <a:rPr lang="es-ES_tradnl" sz="2800" kern="1200" dirty="0">
                <a:solidFill>
                  <a:srgbClr val="000000"/>
                </a:solidFill>
                <a:effectLst/>
                <a:latin typeface="Times New Roman" panose="02020603050405020304" pitchFamily="18" charset="0"/>
                <a:ea typeface="Aptos" panose="020B0004020202020204" pitchFamily="34" charset="0"/>
              </a:rPr>
              <a:t>.”  </a:t>
            </a:r>
            <a:r>
              <a:rPr lang="es-ES_tradnl" sz="2800" i="1" kern="1200" dirty="0">
                <a:solidFill>
                  <a:srgbClr val="000000"/>
                </a:solidFill>
                <a:effectLst/>
                <a:latin typeface="Times New Roman" panose="02020603050405020304" pitchFamily="18" charset="0"/>
                <a:ea typeface="Aptos" panose="020B0004020202020204" pitchFamily="34" charset="0"/>
              </a:rPr>
              <a:t>American Rhetoric: Top 100 </a:t>
            </a:r>
            <a:r>
              <a:rPr lang="es-ES_tradnl" sz="2800" i="1" kern="1200" dirty="0" err="1">
                <a:solidFill>
                  <a:srgbClr val="000000"/>
                </a:solidFill>
                <a:effectLst/>
                <a:latin typeface="Times New Roman" panose="02020603050405020304" pitchFamily="18" charset="0"/>
                <a:ea typeface="Aptos" panose="020B0004020202020204" pitchFamily="34" charset="0"/>
              </a:rPr>
              <a:t>Speeches</a:t>
            </a:r>
            <a:r>
              <a:rPr lang="es-ES_tradnl" sz="2800" kern="1200" dirty="0">
                <a:solidFill>
                  <a:srgbClr val="000000"/>
                </a:solidFill>
                <a:effectLst/>
                <a:latin typeface="Times New Roman" panose="02020603050405020304" pitchFamily="18" charset="0"/>
                <a:ea typeface="Aptos" panose="020B0004020202020204" pitchFamily="34" charset="0"/>
              </a:rPr>
              <a:t>.  https://www.americanrhetoric.com/speeches/mlkivebeentothemountaintop.htm</a:t>
            </a:r>
            <a:endParaRPr lang="en-US" sz="2800" dirty="0">
              <a:effectLst/>
              <a:latin typeface="Times New Roman" panose="02020603050405020304" pitchFamily="18" charset="0"/>
              <a:ea typeface="Times New Roman" panose="02020603050405020304" pitchFamily="18" charset="0"/>
            </a:endParaRPr>
          </a:p>
          <a:p>
            <a:pPr marL="0" marR="0" indent="0">
              <a:lnSpc>
                <a:spcPct val="106000"/>
              </a:lnSpc>
              <a:spcBef>
                <a:spcPts val="0"/>
              </a:spcBef>
              <a:spcAft>
                <a:spcPts val="800"/>
              </a:spcAft>
              <a:buNone/>
            </a:pPr>
            <a:r>
              <a:rPr lang="es-ES_tradnl" sz="2800" kern="1200" dirty="0" err="1">
                <a:solidFill>
                  <a:srgbClr val="000000"/>
                </a:solidFill>
                <a:effectLst/>
                <a:latin typeface="Times New Roman" panose="02020603050405020304" pitchFamily="18" charset="0"/>
                <a:ea typeface="Aptos" panose="020B0004020202020204" pitchFamily="34" charset="0"/>
              </a:rPr>
              <a:t>LeMesurier</a:t>
            </a:r>
            <a:r>
              <a:rPr lang="es-ES_tradnl" sz="2800" kern="1200" dirty="0">
                <a:solidFill>
                  <a:srgbClr val="000000"/>
                </a:solidFill>
                <a:effectLst/>
                <a:latin typeface="Times New Roman" panose="02020603050405020304" pitchFamily="18" charset="0"/>
                <a:ea typeface="Aptos" panose="020B0004020202020204" pitchFamily="34" charset="0"/>
              </a:rPr>
              <a:t>, Jennifer Lin.  “White </a:t>
            </a:r>
            <a:r>
              <a:rPr lang="es-ES_tradnl" sz="2800" kern="1200" dirty="0" err="1">
                <a:solidFill>
                  <a:srgbClr val="000000"/>
                </a:solidFill>
                <a:effectLst/>
                <a:latin typeface="Times New Roman" panose="02020603050405020304" pitchFamily="18" charset="0"/>
                <a:ea typeface="Aptos" panose="020B0004020202020204" pitchFamily="34" charset="0"/>
              </a:rPr>
              <a:t>Tears</a:t>
            </a:r>
            <a:r>
              <a:rPr lang="es-ES_tradnl" sz="2800" kern="1200" dirty="0">
                <a:solidFill>
                  <a:srgbClr val="000000"/>
                </a:solidFill>
                <a:effectLst/>
                <a:latin typeface="Times New Roman" panose="02020603050405020304" pitchFamily="18" charset="0"/>
                <a:ea typeface="Aptos" panose="020B0004020202020204" pitchFamily="34" charset="0"/>
              </a:rPr>
              <a:t>.”  </a:t>
            </a:r>
            <a:r>
              <a:rPr lang="es-ES_tradnl" sz="2800" i="1" kern="1200" dirty="0">
                <a:solidFill>
                  <a:srgbClr val="000000"/>
                </a:solidFill>
                <a:effectLst/>
                <a:latin typeface="Times New Roman" panose="02020603050405020304" pitchFamily="18" charset="0"/>
                <a:ea typeface="Aptos" panose="020B0004020202020204" pitchFamily="34" charset="0"/>
              </a:rPr>
              <a:t>Rhetoric </a:t>
            </a:r>
            <a:r>
              <a:rPr lang="es-ES_tradnl" sz="2800" i="1" kern="1200" dirty="0" err="1">
                <a:solidFill>
                  <a:srgbClr val="000000"/>
                </a:solidFill>
                <a:effectLst/>
                <a:latin typeface="Times New Roman" panose="02020603050405020304" pitchFamily="18" charset="0"/>
                <a:ea typeface="Aptos" panose="020B0004020202020204" pitchFamily="34" charset="0"/>
              </a:rPr>
              <a:t>Society</a:t>
            </a:r>
            <a:r>
              <a:rPr lang="es-ES_tradnl" sz="2800" i="1" kern="1200" dirty="0">
                <a:solidFill>
                  <a:srgbClr val="000000"/>
                </a:solidFill>
                <a:effectLst/>
                <a:latin typeface="Times New Roman" panose="02020603050405020304" pitchFamily="18" charset="0"/>
                <a:ea typeface="Aptos" panose="020B0004020202020204" pitchFamily="34" charset="0"/>
              </a:rPr>
              <a:t> </a:t>
            </a:r>
            <a:r>
              <a:rPr lang="es-ES_tradnl" sz="2800" i="1" kern="1200" dirty="0" err="1">
                <a:solidFill>
                  <a:srgbClr val="000000"/>
                </a:solidFill>
                <a:effectLst/>
                <a:latin typeface="Times New Roman" panose="02020603050405020304" pitchFamily="18" charset="0"/>
                <a:ea typeface="Aptos" panose="020B0004020202020204" pitchFamily="34" charset="0"/>
              </a:rPr>
              <a:t>Quarterly</a:t>
            </a:r>
            <a:r>
              <a:rPr lang="es-ES_tradnl" sz="2800" kern="1200" dirty="0">
                <a:solidFill>
                  <a:srgbClr val="000000"/>
                </a:solidFill>
                <a:effectLst/>
                <a:latin typeface="Times New Roman" panose="02020603050405020304" pitchFamily="18" charset="0"/>
                <a:ea typeface="Aptos" panose="020B0004020202020204" pitchFamily="34" charset="0"/>
              </a:rPr>
              <a:t>, vol. 54, no. 1, 2024, pp. 6–19. </a:t>
            </a:r>
            <a:endParaRPr lang="en-US" sz="2800" dirty="0">
              <a:effectLst/>
              <a:latin typeface="Times New Roman" panose="02020603050405020304" pitchFamily="18" charset="0"/>
              <a:ea typeface="Times New Roman" panose="02020603050405020304" pitchFamily="18" charset="0"/>
            </a:endParaRPr>
          </a:p>
          <a:p>
            <a:pPr marL="0" marR="0" indent="0">
              <a:lnSpc>
                <a:spcPct val="106000"/>
              </a:lnSpc>
              <a:spcBef>
                <a:spcPts val="0"/>
              </a:spcBef>
              <a:spcAft>
                <a:spcPts val="800"/>
              </a:spcAft>
              <a:buNone/>
            </a:pPr>
            <a:r>
              <a:rPr lang="en-US" sz="2800" kern="1200" dirty="0" err="1">
                <a:solidFill>
                  <a:srgbClr val="000000"/>
                </a:solidFill>
                <a:effectLst/>
                <a:latin typeface="Times New Roman" panose="02020603050405020304" pitchFamily="18" charset="0"/>
                <a:ea typeface="Aptos" panose="020B0004020202020204" pitchFamily="34" charset="0"/>
              </a:rPr>
              <a:t>Micciche</a:t>
            </a:r>
            <a:r>
              <a:rPr lang="en-US" sz="2800" kern="1200" dirty="0">
                <a:solidFill>
                  <a:srgbClr val="000000"/>
                </a:solidFill>
                <a:effectLst/>
                <a:latin typeface="Times New Roman" panose="02020603050405020304" pitchFamily="18" charset="0"/>
                <a:ea typeface="Aptos" panose="020B0004020202020204" pitchFamily="34" charset="0"/>
              </a:rPr>
              <a:t>, Laura R.  </a:t>
            </a:r>
            <a:r>
              <a:rPr lang="en-US" sz="2800" i="1" kern="1200" dirty="0">
                <a:solidFill>
                  <a:srgbClr val="000000"/>
                </a:solidFill>
                <a:effectLst/>
                <a:latin typeface="Times New Roman" panose="02020603050405020304" pitchFamily="18" charset="0"/>
                <a:ea typeface="Aptos" panose="020B0004020202020204" pitchFamily="34" charset="0"/>
              </a:rPr>
              <a:t>Doing Emotion: Rhetoric, Writing, Teaching</a:t>
            </a:r>
            <a:r>
              <a:rPr lang="en-US" sz="2800" kern="1200" dirty="0">
                <a:solidFill>
                  <a:srgbClr val="000000"/>
                </a:solidFill>
                <a:effectLst/>
                <a:latin typeface="Times New Roman" panose="02020603050405020304" pitchFamily="18" charset="0"/>
                <a:ea typeface="Aptos" panose="020B0004020202020204" pitchFamily="34" charset="0"/>
              </a:rPr>
              <a:t>.  Boynton/Cook, 2007.</a:t>
            </a:r>
            <a:endParaRPr lang="en-US" sz="2800" dirty="0">
              <a:effectLst/>
              <a:latin typeface="Times New Roman" panose="02020603050405020304" pitchFamily="18" charset="0"/>
              <a:ea typeface="Times New Roman" panose="02020603050405020304" pitchFamily="18" charset="0"/>
            </a:endParaRPr>
          </a:p>
          <a:p>
            <a:pPr marL="0" marR="0" indent="0">
              <a:lnSpc>
                <a:spcPct val="106000"/>
              </a:lnSpc>
              <a:spcBef>
                <a:spcPts val="0"/>
              </a:spcBef>
              <a:spcAft>
                <a:spcPts val="800"/>
              </a:spcAft>
              <a:buNone/>
            </a:pPr>
            <a:r>
              <a:rPr lang="en-US" sz="2800" kern="1200" dirty="0">
                <a:solidFill>
                  <a:srgbClr val="000000"/>
                </a:solidFill>
                <a:effectLst/>
                <a:latin typeface="Times New Roman" panose="02020603050405020304" pitchFamily="18" charset="0"/>
                <a:ea typeface="Aptos" panose="020B0004020202020204" pitchFamily="34" charset="0"/>
              </a:rPr>
              <a:t>Miller, Keith.  </a:t>
            </a:r>
            <a:r>
              <a:rPr lang="en-US" sz="2800" i="1" kern="1200" dirty="0">
                <a:solidFill>
                  <a:srgbClr val="000000"/>
                </a:solidFill>
                <a:effectLst/>
                <a:latin typeface="Times New Roman" panose="02020603050405020304" pitchFamily="18" charset="0"/>
                <a:ea typeface="Aptos" panose="020B0004020202020204" pitchFamily="34" charset="0"/>
              </a:rPr>
              <a:t>Martin Luther King’s Biblical Epic: His Final, Great Speech</a:t>
            </a:r>
            <a:r>
              <a:rPr lang="en-US" sz="2800" kern="1200" dirty="0">
                <a:solidFill>
                  <a:srgbClr val="000000"/>
                </a:solidFill>
                <a:effectLst/>
                <a:latin typeface="Times New Roman" panose="02020603050405020304" pitchFamily="18" charset="0"/>
                <a:ea typeface="Aptos" panose="020B0004020202020204" pitchFamily="34" charset="0"/>
              </a:rPr>
              <a:t>.  UP of Mississippi, 2012.</a:t>
            </a:r>
            <a:endParaRPr lang="en-US" sz="2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501236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1B40D-C527-4ABB-37A0-BE6F69B3FFC3}"/>
              </a:ext>
            </a:extLst>
          </p:cNvPr>
          <p:cNvSpPr>
            <a:spLocks noGrp="1"/>
          </p:cNvSpPr>
          <p:nvPr>
            <p:ph type="title"/>
          </p:nvPr>
        </p:nvSpPr>
        <p:spPr>
          <a:xfrm>
            <a:off x="631722" y="424120"/>
            <a:ext cx="10557387" cy="329858"/>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Works Cited (continued)</a:t>
            </a:r>
          </a:p>
        </p:txBody>
      </p:sp>
      <p:sp>
        <p:nvSpPr>
          <p:cNvPr id="3" name="Content Placeholder 2">
            <a:extLst>
              <a:ext uri="{FF2B5EF4-FFF2-40B4-BE49-F238E27FC236}">
                <a16:creationId xmlns:a16="http://schemas.microsoft.com/office/drawing/2014/main" id="{9A30EECD-14B6-4D4F-B9F1-DE61CDF6583C}"/>
              </a:ext>
            </a:extLst>
          </p:cNvPr>
          <p:cNvSpPr>
            <a:spLocks noGrp="1"/>
          </p:cNvSpPr>
          <p:nvPr>
            <p:ph idx="1"/>
          </p:nvPr>
        </p:nvSpPr>
        <p:spPr>
          <a:xfrm>
            <a:off x="0" y="938463"/>
            <a:ext cx="12192000" cy="5919537"/>
          </a:xfrm>
        </p:spPr>
        <p:txBody>
          <a:bodyPr>
            <a:normAutofit fontScale="85000" lnSpcReduction="10000"/>
          </a:bodyPr>
          <a:lstStyle/>
          <a:p>
            <a:pPr marL="0" indent="0">
              <a:lnSpc>
                <a:spcPct val="106000"/>
              </a:lnSpc>
              <a:spcBef>
                <a:spcPts val="0"/>
              </a:spcBef>
              <a:spcAft>
                <a:spcPts val="800"/>
              </a:spcAft>
              <a:buNone/>
            </a:pPr>
            <a:r>
              <a:rPr lang="en-US" sz="2800" kern="1200" dirty="0">
                <a:solidFill>
                  <a:srgbClr val="000000"/>
                </a:solidFill>
                <a:effectLst/>
                <a:latin typeface="Times New Roman" panose="02020603050405020304" pitchFamily="18" charset="0"/>
                <a:ea typeface="Aptos" panose="020B0004020202020204" pitchFamily="34" charset="0"/>
              </a:rPr>
              <a:t>Nir, Sarah Maslin.  “The Bird Watcher, That Incident and His Feelings on the Woman’s Fate.”  </a:t>
            </a:r>
            <a:r>
              <a:rPr lang="en-US" sz="2800" i="1" kern="1200" dirty="0">
                <a:solidFill>
                  <a:srgbClr val="000000"/>
                </a:solidFill>
                <a:effectLst/>
                <a:latin typeface="Times New Roman" panose="02020603050405020304" pitchFamily="18" charset="0"/>
                <a:ea typeface="Aptos" panose="020B0004020202020204" pitchFamily="34" charset="0"/>
              </a:rPr>
              <a:t>New York Times</a:t>
            </a:r>
            <a:r>
              <a:rPr lang="en-US" sz="2800" kern="1200" dirty="0">
                <a:solidFill>
                  <a:srgbClr val="000000"/>
                </a:solidFill>
                <a:effectLst/>
                <a:latin typeface="Times New Roman" panose="02020603050405020304" pitchFamily="18" charset="0"/>
                <a:ea typeface="Aptos" panose="020B0004020202020204" pitchFamily="34" charset="0"/>
              </a:rPr>
              <a:t>, 27 May 2020.  https://www.nytimes.com/2020/05/27/nyregion/amy-cooper-christian-central-park-video.html</a:t>
            </a:r>
            <a:endParaRPr lang="en-US" sz="2800" dirty="0">
              <a:effectLst/>
              <a:latin typeface="Times New Roman" panose="02020603050405020304" pitchFamily="18" charset="0"/>
              <a:ea typeface="Times New Roman" panose="02020603050405020304" pitchFamily="18" charset="0"/>
            </a:endParaRPr>
          </a:p>
          <a:p>
            <a:pPr marL="0" marR="0" indent="0">
              <a:lnSpc>
                <a:spcPct val="106000"/>
              </a:lnSpc>
              <a:spcBef>
                <a:spcPts val="0"/>
              </a:spcBef>
              <a:spcAft>
                <a:spcPts val="800"/>
              </a:spcAft>
              <a:buNone/>
            </a:pPr>
            <a:r>
              <a:rPr lang="en-US" sz="2800" kern="1200" dirty="0">
                <a:solidFill>
                  <a:srgbClr val="000000"/>
                </a:solidFill>
                <a:effectLst/>
                <a:latin typeface="Times New Roman" panose="02020603050405020304" pitchFamily="18" charset="0"/>
                <a:ea typeface="Aptos" panose="020B0004020202020204" pitchFamily="34" charset="0"/>
              </a:rPr>
              <a:t>Quandahl, Ellen.  “On a Rhetorical </a:t>
            </a:r>
            <a:r>
              <a:rPr lang="en-US" sz="2800" i="1" kern="1200" dirty="0">
                <a:solidFill>
                  <a:srgbClr val="000000"/>
                </a:solidFill>
                <a:effectLst/>
                <a:latin typeface="Times New Roman" panose="02020603050405020304" pitchFamily="18" charset="0"/>
                <a:ea typeface="Aptos" panose="020B0004020202020204" pitchFamily="34" charset="0"/>
              </a:rPr>
              <a:t>Techne </a:t>
            </a:r>
            <a:r>
              <a:rPr lang="en-US" sz="2800" kern="1200" dirty="0">
                <a:solidFill>
                  <a:srgbClr val="000000"/>
                </a:solidFill>
                <a:effectLst/>
                <a:latin typeface="Times New Roman" panose="02020603050405020304" pitchFamily="18" charset="0"/>
                <a:ea typeface="Aptos" panose="020B0004020202020204" pitchFamily="34" charset="0"/>
              </a:rPr>
              <a:t>of the Moral-Emotions.”  </a:t>
            </a:r>
            <a:r>
              <a:rPr lang="en-US" sz="2800" i="1" kern="1200" dirty="0">
                <a:solidFill>
                  <a:srgbClr val="000000"/>
                </a:solidFill>
                <a:effectLst/>
                <a:latin typeface="Times New Roman" panose="02020603050405020304" pitchFamily="18" charset="0"/>
                <a:ea typeface="Aptos" panose="020B0004020202020204" pitchFamily="34" charset="0"/>
              </a:rPr>
              <a:t>Rhetorical Agendas: Political, Ethical, Spiritual</a:t>
            </a:r>
            <a:r>
              <a:rPr lang="en-US" sz="2800" kern="1200" dirty="0">
                <a:solidFill>
                  <a:srgbClr val="000000"/>
                </a:solidFill>
                <a:effectLst/>
                <a:latin typeface="Times New Roman" panose="02020603050405020304" pitchFamily="18" charset="0"/>
                <a:ea typeface="Aptos" panose="020B0004020202020204" pitchFamily="34" charset="0"/>
              </a:rPr>
              <a:t>.  Edited by Patricia Bizzell, Erlbaum, 2006, pp. 151–56.  </a:t>
            </a:r>
            <a:endParaRPr lang="en-US" sz="2800" dirty="0">
              <a:effectLst/>
              <a:latin typeface="Times New Roman" panose="02020603050405020304" pitchFamily="18" charset="0"/>
              <a:ea typeface="Times New Roman" panose="02020603050405020304" pitchFamily="18" charset="0"/>
            </a:endParaRPr>
          </a:p>
          <a:p>
            <a:pPr marL="0" marR="0" indent="0">
              <a:lnSpc>
                <a:spcPct val="106000"/>
              </a:lnSpc>
              <a:spcBef>
                <a:spcPts val="0"/>
              </a:spcBef>
              <a:spcAft>
                <a:spcPts val="800"/>
              </a:spcAft>
              <a:buNone/>
            </a:pPr>
            <a:r>
              <a:rPr lang="en-US" sz="2800" kern="1200" dirty="0" err="1">
                <a:solidFill>
                  <a:srgbClr val="000000"/>
                </a:solidFill>
                <a:effectLst/>
                <a:latin typeface="Times New Roman" panose="02020603050405020304" pitchFamily="18" charset="0"/>
                <a:ea typeface="Aptos" panose="020B0004020202020204" pitchFamily="34" charset="0"/>
              </a:rPr>
              <a:t>Shabad</a:t>
            </a:r>
            <a:r>
              <a:rPr lang="en-US" sz="2800" kern="1200" dirty="0">
                <a:solidFill>
                  <a:srgbClr val="000000"/>
                </a:solidFill>
                <a:effectLst/>
                <a:latin typeface="Times New Roman" panose="02020603050405020304" pitchFamily="18" charset="0"/>
                <a:ea typeface="Aptos" panose="020B0004020202020204" pitchFamily="34" charset="0"/>
              </a:rPr>
              <a:t>, Rebecca.  “Trump on ‘Poisoning the Blood’ Remarks: ‘I Never Knew that Hitler Said It.’”  </a:t>
            </a:r>
            <a:r>
              <a:rPr lang="en-US" sz="2800" i="1" kern="1200" dirty="0">
                <a:solidFill>
                  <a:srgbClr val="000000"/>
                </a:solidFill>
                <a:effectLst/>
                <a:latin typeface="Times New Roman" panose="02020603050405020304" pitchFamily="18" charset="0"/>
                <a:ea typeface="Aptos" panose="020B0004020202020204" pitchFamily="34" charset="0"/>
              </a:rPr>
              <a:t>NBC News</a:t>
            </a:r>
            <a:r>
              <a:rPr lang="en-US" sz="2800" kern="1200" dirty="0">
                <a:solidFill>
                  <a:srgbClr val="000000"/>
                </a:solidFill>
                <a:effectLst/>
                <a:latin typeface="Times New Roman" panose="02020603050405020304" pitchFamily="18" charset="0"/>
                <a:ea typeface="Aptos" panose="020B0004020202020204" pitchFamily="34" charset="0"/>
              </a:rPr>
              <a:t>, 22 Dec. 2023.  https://www.nbcnews.com/politics/donald-trump/trump-poisoning-blood-remarks-never-knew-hitler-said-rcna130958</a:t>
            </a:r>
            <a:endParaRPr lang="en-US" sz="2800" dirty="0">
              <a:effectLst/>
              <a:latin typeface="Times New Roman" panose="02020603050405020304" pitchFamily="18" charset="0"/>
              <a:ea typeface="Times New Roman" panose="02020603050405020304" pitchFamily="18" charset="0"/>
            </a:endParaRPr>
          </a:p>
          <a:p>
            <a:pPr marL="0" marR="0" indent="0">
              <a:lnSpc>
                <a:spcPct val="106000"/>
              </a:lnSpc>
              <a:spcBef>
                <a:spcPts val="0"/>
              </a:spcBef>
              <a:spcAft>
                <a:spcPts val="800"/>
              </a:spcAft>
              <a:buNone/>
            </a:pPr>
            <a:r>
              <a:rPr lang="en-US" sz="2800" kern="1200" dirty="0">
                <a:solidFill>
                  <a:srgbClr val="000000"/>
                </a:solidFill>
                <a:effectLst/>
                <a:latin typeface="Times New Roman" panose="02020603050405020304" pitchFamily="18" charset="0"/>
                <a:ea typeface="Aptos" panose="020B0004020202020204" pitchFamily="34" charset="0"/>
              </a:rPr>
              <a:t>Smith, Jamil.  “Kyle Rittenhouse’s Tears.”  </a:t>
            </a:r>
            <a:r>
              <a:rPr lang="en-US" sz="2800" i="1" kern="1200" dirty="0">
                <a:solidFill>
                  <a:srgbClr val="000000"/>
                </a:solidFill>
                <a:effectLst/>
                <a:latin typeface="Times New Roman" panose="02020603050405020304" pitchFamily="18" charset="0"/>
                <a:ea typeface="Aptos" panose="020B0004020202020204" pitchFamily="34" charset="0"/>
              </a:rPr>
              <a:t>Vox</a:t>
            </a:r>
            <a:r>
              <a:rPr lang="en-US" sz="2800" kern="1200" dirty="0">
                <a:solidFill>
                  <a:srgbClr val="000000"/>
                </a:solidFill>
                <a:effectLst/>
                <a:latin typeface="Times New Roman" panose="02020603050405020304" pitchFamily="18" charset="0"/>
                <a:ea typeface="Aptos" panose="020B0004020202020204" pitchFamily="34" charset="0"/>
              </a:rPr>
              <a:t>, Nov 11, 2021, 1:21 PM PST.</a:t>
            </a:r>
            <a:br>
              <a:rPr lang="en-US" sz="2800" kern="1200" dirty="0">
                <a:solidFill>
                  <a:srgbClr val="000000"/>
                </a:solidFill>
                <a:effectLst/>
                <a:latin typeface="Times New Roman" panose="02020603050405020304" pitchFamily="18" charset="0"/>
                <a:ea typeface="Aptos" panose="020B0004020202020204" pitchFamily="34" charset="0"/>
              </a:rPr>
            </a:br>
            <a:r>
              <a:rPr lang="en-US" sz="2800" u="sng" kern="1200" dirty="0">
                <a:solidFill>
                  <a:srgbClr val="000000"/>
                </a:solidFill>
                <a:effectLst/>
                <a:latin typeface="Times New Roman" panose="02020603050405020304" pitchFamily="18" charset="0"/>
                <a:ea typeface="Aptos" panose="020B0004020202020204" pitchFamily="34" charset="0"/>
                <a:hlinkClick r:id="rId2"/>
              </a:rPr>
              <a:t>https://www.vox.com/2021/11/11/22775093/kyle-rittenhouse-trial-kenosha-testimony-crying</a:t>
            </a:r>
            <a:endParaRPr lang="en-US" sz="2800" dirty="0">
              <a:effectLst/>
              <a:latin typeface="Times New Roman" panose="02020603050405020304" pitchFamily="18" charset="0"/>
              <a:ea typeface="Times New Roman" panose="02020603050405020304" pitchFamily="18" charset="0"/>
            </a:endParaRPr>
          </a:p>
          <a:p>
            <a:pPr marL="0" marR="0" indent="0">
              <a:lnSpc>
                <a:spcPct val="106000"/>
              </a:lnSpc>
              <a:spcBef>
                <a:spcPts val="0"/>
              </a:spcBef>
              <a:spcAft>
                <a:spcPts val="800"/>
              </a:spcAft>
              <a:buNone/>
            </a:pPr>
            <a:r>
              <a:rPr lang="en-US" sz="2800" kern="1200" dirty="0">
                <a:solidFill>
                  <a:srgbClr val="000000"/>
                </a:solidFill>
                <a:effectLst/>
                <a:latin typeface="Times New Roman" panose="02020603050405020304" pitchFamily="18" charset="0"/>
                <a:ea typeface="Aptos" panose="020B0004020202020204" pitchFamily="34" charset="0"/>
              </a:rPr>
              <a:t>Wallace, George. “Inaugural Address.”   </a:t>
            </a:r>
            <a:r>
              <a:rPr lang="en-US" sz="2800" i="1" kern="1200" dirty="0">
                <a:solidFill>
                  <a:srgbClr val="000000"/>
                </a:solidFill>
                <a:effectLst/>
                <a:latin typeface="Times New Roman" panose="02020603050405020304" pitchFamily="18" charset="0"/>
                <a:ea typeface="Aptos" panose="020B0004020202020204" pitchFamily="34" charset="0"/>
              </a:rPr>
              <a:t>Alabama Department of Archives and History</a:t>
            </a:r>
            <a:r>
              <a:rPr lang="en-US" sz="2800" kern="1200" dirty="0">
                <a:solidFill>
                  <a:srgbClr val="000000"/>
                </a:solidFill>
                <a:effectLst/>
                <a:latin typeface="Times New Roman" panose="02020603050405020304" pitchFamily="18" charset="0"/>
                <a:ea typeface="Aptos" panose="020B0004020202020204" pitchFamily="34" charset="0"/>
              </a:rPr>
              <a:t>, 14 Jan. 1963.  https://digital.archives.alabama.gov/digital/collection/voices/id/2952/</a:t>
            </a:r>
            <a:endParaRPr lang="en-US" sz="2800" dirty="0">
              <a:effectLst/>
              <a:latin typeface="Times New Roman" panose="02020603050405020304" pitchFamily="18" charset="0"/>
              <a:ea typeface="Times New Roman" panose="02020603050405020304" pitchFamily="18" charset="0"/>
            </a:endParaRPr>
          </a:p>
          <a:p>
            <a:pPr marL="0" marR="0" indent="0">
              <a:lnSpc>
                <a:spcPct val="106000"/>
              </a:lnSpc>
              <a:spcBef>
                <a:spcPts val="0"/>
              </a:spcBef>
              <a:spcAft>
                <a:spcPts val="800"/>
              </a:spcAft>
              <a:buNone/>
            </a:pPr>
            <a:r>
              <a:rPr lang="en-US" sz="2800" kern="1200" dirty="0">
                <a:solidFill>
                  <a:srgbClr val="000000"/>
                </a:solidFill>
                <a:effectLst/>
                <a:latin typeface="Times New Roman" panose="02020603050405020304" pitchFamily="18" charset="0"/>
                <a:ea typeface="Aptos" panose="020B0004020202020204" pitchFamily="34" charset="0"/>
              </a:rPr>
              <a:t>Willoughby, Jennie.  “Healing from Shame.”  </a:t>
            </a:r>
            <a:r>
              <a:rPr lang="en-US" sz="2800" i="1" kern="1200" dirty="0">
                <a:solidFill>
                  <a:srgbClr val="000000"/>
                </a:solidFill>
                <a:effectLst/>
                <a:latin typeface="Times New Roman" panose="02020603050405020304" pitchFamily="18" charset="0"/>
                <a:ea typeface="Aptos" panose="020B0004020202020204" pitchFamily="34" charset="0"/>
              </a:rPr>
              <a:t>SOLVING#METOO</a:t>
            </a:r>
            <a:r>
              <a:rPr lang="en-US" sz="2800" kern="1200" dirty="0">
                <a:solidFill>
                  <a:srgbClr val="000000"/>
                </a:solidFill>
                <a:effectLst/>
                <a:latin typeface="Times New Roman" panose="02020603050405020304" pitchFamily="18" charset="0"/>
                <a:ea typeface="Aptos" panose="020B0004020202020204" pitchFamily="34" charset="0"/>
              </a:rPr>
              <a:t>.  May 19, 2020. https://solvingmetoo.com/2020/05/19/jennie-willoughby-healing-from-shame/</a:t>
            </a:r>
            <a:endParaRPr lang="en-US" sz="2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114222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8BADA6-BBEC-74BF-3AA6-9A08B7121D91}"/>
              </a:ext>
            </a:extLst>
          </p:cNvPr>
          <p:cNvSpPr>
            <a:spLocks noGrp="1"/>
          </p:cNvSpPr>
          <p:nvPr>
            <p:ph type="title"/>
          </p:nvPr>
        </p:nvSpPr>
        <p:spPr>
          <a:xfrm>
            <a:off x="838200" y="365125"/>
            <a:ext cx="10515600" cy="1325563"/>
          </a:xfrm>
        </p:spPr>
        <p:txBody>
          <a:bodyPr>
            <a:normAutofit/>
          </a:bodyPr>
          <a:lstStyle/>
          <a:p>
            <a:r>
              <a:rPr lang="en-US" sz="5400"/>
              <a:t>Aristotle’s Approach</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E6A20D8-50D8-7ACA-9BD0-EB847AD19902}"/>
              </a:ext>
            </a:extLst>
          </p:cNvPr>
          <p:cNvSpPr>
            <a:spLocks noGrp="1"/>
          </p:cNvSpPr>
          <p:nvPr>
            <p:ph idx="1"/>
          </p:nvPr>
        </p:nvSpPr>
        <p:spPr>
          <a:xfrm>
            <a:off x="137652" y="1929384"/>
            <a:ext cx="11838038" cy="4766384"/>
          </a:xfrm>
        </p:spPr>
        <p:txBody>
          <a:bodyPr>
            <a:normAutofit fontScale="92500"/>
          </a:bodyPr>
          <a:lstStyle/>
          <a:p>
            <a:pPr marL="0" indent="0">
              <a:buNone/>
            </a:pPr>
            <a:r>
              <a:rPr lang="en-US" sz="3200" kern="0" dirty="0">
                <a:latin typeface="Times New Roman" panose="02020603050405020304" pitchFamily="18" charset="0"/>
                <a:ea typeface="ヒラギノ角ゴ Pro W3"/>
              </a:rPr>
              <a:t>P</a:t>
            </a:r>
            <a:r>
              <a:rPr lang="en-US" sz="3200" kern="0" dirty="0">
                <a:effectLst/>
                <a:latin typeface="Times New Roman" panose="02020603050405020304" pitchFamily="18" charset="0"/>
                <a:ea typeface="ヒラギノ角ゴ Pro W3"/>
              </a:rPr>
              <a:t>athos, for Aristotle, is a means or mode of argument distinctively situated in the emotions of the audience; it’s what an audience is moved to feel as it engages the text.  In this sense, the rhetor who employs pathos as a means of proof attempts to adjust or alter the mood of the audience.  </a:t>
            </a:r>
          </a:p>
          <a:p>
            <a:pPr marL="0" indent="0">
              <a:buNone/>
            </a:pPr>
            <a:r>
              <a:rPr lang="en-US" sz="3200" kern="0" dirty="0">
                <a:effectLst/>
                <a:latin typeface="Times New Roman" panose="02020603050405020304" pitchFamily="18" charset="0"/>
                <a:ea typeface="ヒラギノ角ゴ Pro W3"/>
              </a:rPr>
              <a:t>“There is persuasion through the hearers when they are led to feel emotion [</a:t>
            </a:r>
            <a:r>
              <a:rPr lang="en-US" sz="3200" i="1" kern="0" dirty="0">
                <a:effectLst/>
                <a:latin typeface="Times New Roman" panose="02020603050405020304" pitchFamily="18" charset="0"/>
                <a:ea typeface="ヒラギノ角ゴ Pro W3"/>
              </a:rPr>
              <a:t>pathos</a:t>
            </a:r>
            <a:r>
              <a:rPr lang="en-US" sz="3200" kern="0" dirty="0">
                <a:effectLst/>
                <a:latin typeface="Times New Roman" panose="02020603050405020304" pitchFamily="18" charset="0"/>
                <a:ea typeface="ヒラギノ角ゴ Pro W3"/>
              </a:rPr>
              <a:t>] by the speech; for we do not give the same judgment when grieved and rejoicing or when being friendly and hostile” (39).  </a:t>
            </a:r>
          </a:p>
          <a:p>
            <a:pPr marL="0" indent="0">
              <a:buNone/>
            </a:pPr>
            <a:r>
              <a:rPr lang="en-US" sz="3200" kern="0" dirty="0">
                <a:latin typeface="Times New Roman" panose="02020603050405020304" pitchFamily="18" charset="0"/>
                <a:ea typeface="ヒラギノ角ゴ Pro W3"/>
              </a:rPr>
              <a:t>“The emotions [</a:t>
            </a:r>
            <a:r>
              <a:rPr lang="en-US" sz="3200" i="1" kern="0" dirty="0" err="1">
                <a:latin typeface="Times New Roman" panose="02020603050405020304" pitchFamily="18" charset="0"/>
                <a:ea typeface="ヒラギノ角ゴ Pro W3"/>
              </a:rPr>
              <a:t>pathê</a:t>
            </a:r>
            <a:r>
              <a:rPr lang="en-US" sz="3200" kern="0" dirty="0">
                <a:latin typeface="Times New Roman" panose="02020603050405020304" pitchFamily="18" charset="0"/>
                <a:ea typeface="ヒラギノ角ゴ Pro W3"/>
              </a:rPr>
              <a:t>] are those things through which, by undergoing change, people come to differ in their judgments . . .” (113).  </a:t>
            </a:r>
            <a:br>
              <a:rPr lang="en-US" sz="2200" kern="0" dirty="0">
                <a:effectLst/>
                <a:latin typeface="Times New Roman" panose="02020603050405020304" pitchFamily="18" charset="0"/>
                <a:ea typeface="ヒラギノ角ゴ Pro W3"/>
              </a:rPr>
            </a:br>
            <a:br>
              <a:rPr lang="en-US" sz="2200" kern="0" dirty="0">
                <a:effectLst/>
                <a:latin typeface="Times New Roman" panose="02020603050405020304" pitchFamily="18" charset="0"/>
                <a:ea typeface="ヒラギノ角ゴ Pro W3"/>
              </a:rPr>
            </a:br>
            <a:endParaRPr lang="en-US" sz="2200" dirty="0"/>
          </a:p>
        </p:txBody>
      </p:sp>
    </p:spTree>
    <p:extLst>
      <p:ext uri="{BB962C8B-B14F-4D97-AF65-F5344CB8AC3E}">
        <p14:creationId xmlns:p14="http://schemas.microsoft.com/office/powerpoint/2010/main" val="2676028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89DCF5-9809-2EFE-D607-26232FD063AF}"/>
              </a:ext>
            </a:extLst>
          </p:cNvPr>
          <p:cNvSpPr>
            <a:spLocks noGrp="1"/>
          </p:cNvSpPr>
          <p:nvPr>
            <p:ph type="title"/>
          </p:nvPr>
        </p:nvSpPr>
        <p:spPr>
          <a:xfrm>
            <a:off x="841248" y="548640"/>
            <a:ext cx="3600860" cy="5431536"/>
          </a:xfrm>
        </p:spPr>
        <p:txBody>
          <a:bodyPr>
            <a:normAutofit/>
          </a:bodyPr>
          <a:lstStyle/>
          <a:p>
            <a:r>
              <a:rPr lang="en-US" sz="5000" dirty="0">
                <a:latin typeface="Times New Roman" panose="02020603050405020304" pitchFamily="18" charset="0"/>
                <a:cs typeface="Times New Roman" panose="02020603050405020304" pitchFamily="18" charset="0"/>
              </a:rPr>
              <a:t>Photography Credits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FCEF1A5-11F6-52AF-5017-338361EB5396}"/>
              </a:ext>
            </a:extLst>
          </p:cNvPr>
          <p:cNvSpPr>
            <a:spLocks noGrp="1"/>
          </p:cNvSpPr>
          <p:nvPr>
            <p:ph idx="1"/>
          </p:nvPr>
        </p:nvSpPr>
        <p:spPr>
          <a:xfrm>
            <a:off x="5126418" y="552091"/>
            <a:ext cx="6224335" cy="5431536"/>
          </a:xfrm>
        </p:spPr>
        <p:txBody>
          <a:bodyPr anchor="ctr">
            <a:normAutofit/>
          </a:bodyPr>
          <a:lstStyle/>
          <a:p>
            <a:pPr marL="0" indent="0">
              <a:buNone/>
            </a:pPr>
            <a:r>
              <a:rPr lang="en-US" sz="3200" dirty="0">
                <a:latin typeface="Times New Roman" panose="02020603050405020304" pitchFamily="18" charset="0"/>
                <a:cs typeface="Times New Roman" panose="02020603050405020304" pitchFamily="18" charset="0"/>
              </a:rPr>
              <a:t>Slide 1: Tim Simons.</a:t>
            </a:r>
          </a:p>
          <a:p>
            <a:pPr marL="0" indent="0">
              <a:buNone/>
            </a:pPr>
            <a:r>
              <a:rPr lang="en-US" sz="3200" dirty="0">
                <a:latin typeface="Times New Roman" panose="02020603050405020304" pitchFamily="18" charset="0"/>
                <a:cs typeface="Times New Roman" panose="02020603050405020304" pitchFamily="18" charset="0"/>
              </a:rPr>
              <a:t>Slide 2: Wikimedia Commons.</a:t>
            </a:r>
          </a:p>
          <a:p>
            <a:pPr marL="0" indent="0">
              <a:buNone/>
            </a:pPr>
            <a:r>
              <a:rPr lang="en-US" sz="3200" dirty="0">
                <a:latin typeface="Times New Roman" panose="02020603050405020304" pitchFamily="18" charset="0"/>
                <a:cs typeface="Times New Roman" panose="02020603050405020304" pitchFamily="18" charset="0"/>
              </a:rPr>
              <a:t>Slide 5: NPR. </a:t>
            </a:r>
          </a:p>
          <a:p>
            <a:pPr marL="0" indent="0">
              <a:buNone/>
            </a:pPr>
            <a:r>
              <a:rPr lang="en-US" sz="3200" kern="1200" dirty="0">
                <a:effectLst/>
                <a:latin typeface="Times New Roman" panose="02020603050405020304" pitchFamily="18" charset="0"/>
                <a:ea typeface="Times New Roman" panose="02020603050405020304" pitchFamily="18" charset="0"/>
                <a:cs typeface="Times New Roman" panose="02020603050405020304" pitchFamily="18" charset="0"/>
              </a:rPr>
              <a:t>Slide 12: New York Times.</a:t>
            </a:r>
          </a:p>
          <a:p>
            <a:pPr marL="0" indent="0">
              <a:buNone/>
            </a:pPr>
            <a:r>
              <a:rPr lang="en-US" sz="3200" dirty="0">
                <a:latin typeface="Times New Roman" panose="02020603050405020304" pitchFamily="18" charset="0"/>
                <a:ea typeface="Aptos" panose="020B0004020202020204" pitchFamily="34" charset="0"/>
                <a:cs typeface="Times New Roman" panose="02020603050405020304" pitchFamily="18" charset="0"/>
              </a:rPr>
              <a:t>Slide 19: Daily Mail.</a:t>
            </a:r>
          </a:p>
          <a:p>
            <a:pPr marL="0" indent="0">
              <a:buNone/>
            </a:pPr>
            <a:r>
              <a:rPr lang="en-US" sz="3200" dirty="0">
                <a:latin typeface="Times New Roman" panose="02020603050405020304" pitchFamily="18" charset="0"/>
                <a:ea typeface="Aptos" panose="020B0004020202020204" pitchFamily="34" charset="0"/>
                <a:cs typeface="Times New Roman" panose="02020603050405020304" pitchFamily="18" charset="0"/>
              </a:rPr>
              <a:t>Slide 24: Forbes.  </a:t>
            </a:r>
          </a:p>
          <a:p>
            <a:pPr marL="0" indent="0">
              <a:buNone/>
            </a:pP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S</a:t>
            </a:r>
            <a:r>
              <a:rPr lang="en-US" sz="3200" kern="100" dirty="0">
                <a:latin typeface="Times New Roman" panose="02020603050405020304" pitchFamily="18" charset="0"/>
                <a:ea typeface="Aptos" panose="020B0004020202020204" pitchFamily="34" charset="0"/>
                <a:cs typeface="Times New Roman" panose="02020603050405020304" pitchFamily="18" charset="0"/>
              </a:rPr>
              <a:t>lide 25:  Wikipedia.</a:t>
            </a:r>
            <a:endParaRPr lang="en-US" sz="32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sz="2200" dirty="0"/>
          </a:p>
        </p:txBody>
      </p:sp>
    </p:spTree>
    <p:extLst>
      <p:ext uri="{BB962C8B-B14F-4D97-AF65-F5344CB8AC3E}">
        <p14:creationId xmlns:p14="http://schemas.microsoft.com/office/powerpoint/2010/main" val="2211759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3DE228-97A4-7490-E026-3E654CF7A52D}"/>
              </a:ext>
            </a:extLst>
          </p:cNvPr>
          <p:cNvSpPr>
            <a:spLocks noGrp="1"/>
          </p:cNvSpPr>
          <p:nvPr>
            <p:ph type="title"/>
          </p:nvPr>
        </p:nvSpPr>
        <p:spPr>
          <a:xfrm>
            <a:off x="838200" y="365125"/>
            <a:ext cx="10515600" cy="1325563"/>
          </a:xfrm>
        </p:spPr>
        <p:txBody>
          <a:bodyPr>
            <a:normAutofit/>
          </a:bodyPr>
          <a:lstStyle/>
          <a:p>
            <a:r>
              <a:rPr lang="en-US" sz="4200"/>
              <a:t>Traditional Views of Teaching </a:t>
            </a:r>
            <a:br>
              <a:rPr lang="en-US" sz="4200"/>
            </a:br>
            <a:r>
              <a:rPr lang="en-US" sz="4200"/>
              <a:t>Emotion in Argument: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AFEAD33-688D-8311-9977-C8717A104CC6}"/>
              </a:ext>
            </a:extLst>
          </p:cNvPr>
          <p:cNvSpPr>
            <a:spLocks noGrp="1"/>
          </p:cNvSpPr>
          <p:nvPr>
            <p:ph idx="1"/>
          </p:nvPr>
        </p:nvSpPr>
        <p:spPr>
          <a:xfrm>
            <a:off x="838200" y="1929384"/>
            <a:ext cx="10515600" cy="4251960"/>
          </a:xfrm>
        </p:spPr>
        <p:txBody>
          <a:bodyPr>
            <a:normAutofit/>
          </a:bodyPr>
          <a:lstStyle/>
          <a:p>
            <a:pPr marL="0" indent="0">
              <a:buNone/>
            </a:pPr>
            <a:r>
              <a:rPr lang="en-US" sz="3600" kern="0" dirty="0">
                <a:effectLst/>
                <a:latin typeface="Times New Roman" panose="02020603050405020304" pitchFamily="18" charset="0"/>
                <a:ea typeface="Aptos" panose="020B0004020202020204" pitchFamily="34" charset="0"/>
              </a:rPr>
              <a:t>The best argumentation, it is commonly thought, builds on clear-eyed reason—claims supported by good reasons and evidence and backed by shared assumptions a la Aristotle, Stephen Toulmin, and a host of composition scholars and practitioners.  The emotions in general, and pathos as a specific means of argument, are often viewed as </a:t>
            </a:r>
            <a:r>
              <a:rPr lang="en-US" sz="3600" kern="0" dirty="0">
                <a:latin typeface="Times New Roman" panose="02020603050405020304" pitchFamily="18" charset="0"/>
                <a:ea typeface="Aptos" panose="020B0004020202020204" pitchFamily="34" charset="0"/>
              </a:rPr>
              <a:t>at best </a:t>
            </a:r>
            <a:r>
              <a:rPr lang="en-US" sz="3600" kern="0" dirty="0">
                <a:effectLst/>
                <a:latin typeface="Times New Roman" panose="02020603050405020304" pitchFamily="18" charset="0"/>
                <a:ea typeface="Aptos" panose="020B0004020202020204" pitchFamily="34" charset="0"/>
              </a:rPr>
              <a:t>beyond the essential logical core of an argument and at worst downright dangerous. </a:t>
            </a:r>
            <a:endParaRPr lang="en-US" sz="3600" dirty="0"/>
          </a:p>
        </p:txBody>
      </p:sp>
    </p:spTree>
    <p:extLst>
      <p:ext uri="{BB962C8B-B14F-4D97-AF65-F5344CB8AC3E}">
        <p14:creationId xmlns:p14="http://schemas.microsoft.com/office/powerpoint/2010/main" val="2915261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3B2A22-518E-532A-AE9F-200CBA970B69}"/>
              </a:ext>
            </a:extLst>
          </p:cNvPr>
          <p:cNvSpPr>
            <a:spLocks noGrp="1"/>
          </p:cNvSpPr>
          <p:nvPr>
            <p:ph type="title"/>
          </p:nvPr>
        </p:nvSpPr>
        <p:spPr>
          <a:xfrm>
            <a:off x="572493" y="238539"/>
            <a:ext cx="11018520" cy="1434415"/>
          </a:xfrm>
        </p:spPr>
        <p:txBody>
          <a:bodyPr anchor="b">
            <a:normAutofit/>
          </a:bodyPr>
          <a:lstStyle/>
          <a:p>
            <a:r>
              <a:rPr lang="en-US" sz="5400">
                <a:latin typeface="Times New Roman" panose="02020603050405020304" pitchFamily="18" charset="0"/>
                <a:cs typeface="Times New Roman" panose="02020603050405020304" pitchFamily="18" charset="0"/>
              </a:rPr>
              <a:t>Yes, Deep Skepticism Has Its Place . . . </a:t>
            </a:r>
          </a:p>
        </p:txBody>
      </p:sp>
      <p:sp>
        <p:nvSpPr>
          <p:cNvPr id="410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D205981-CFE2-9623-0A59-CA7359609D25}"/>
              </a:ext>
            </a:extLst>
          </p:cNvPr>
          <p:cNvSpPr>
            <a:spLocks noGrp="1"/>
          </p:cNvSpPr>
          <p:nvPr>
            <p:ph idx="1"/>
          </p:nvPr>
        </p:nvSpPr>
        <p:spPr>
          <a:xfrm>
            <a:off x="88490" y="2071315"/>
            <a:ext cx="7443020" cy="4548145"/>
          </a:xfrm>
        </p:spPr>
        <p:txBody>
          <a:bodyPr anchor="t">
            <a:normAutofit lnSpcReduction="10000"/>
          </a:bodyPr>
          <a:lstStyle/>
          <a:p>
            <a:pPr marL="0" marR="0" indent="0">
              <a:spcBef>
                <a:spcPts val="0"/>
              </a:spcBef>
              <a:spcAft>
                <a:spcPts val="800"/>
              </a:spcAft>
              <a:buNone/>
            </a:pPr>
            <a:r>
              <a:rPr lang="en-US" sz="3600" dirty="0">
                <a:effectLst/>
                <a:latin typeface="Times New Roman" panose="02020603050405020304" pitchFamily="18" charset="0"/>
                <a:ea typeface="Aptos" panose="020B0004020202020204" pitchFamily="34" charset="0"/>
                <a:cs typeface="Times New Roman" panose="02020603050405020304" pitchFamily="18" charset="0"/>
              </a:rPr>
              <a:t>Given the world we and our students inhabit, </a:t>
            </a:r>
            <a:r>
              <a:rPr lang="en-US" sz="3600" dirty="0">
                <a:latin typeface="Times New Roman" panose="02020603050405020304" pitchFamily="18" charset="0"/>
                <a:ea typeface="Aptos" panose="020B0004020202020204" pitchFamily="34" charset="0"/>
                <a:cs typeface="Times New Roman" panose="02020603050405020304" pitchFamily="18" charset="0"/>
              </a:rPr>
              <a:t>skepticism toward pathos </a:t>
            </a:r>
            <a:r>
              <a:rPr lang="en-US" sz="3600" dirty="0">
                <a:effectLst/>
                <a:latin typeface="Times New Roman" panose="02020603050405020304" pitchFamily="18" charset="0"/>
                <a:ea typeface="Aptos" panose="020B0004020202020204" pitchFamily="34" charset="0"/>
                <a:cs typeface="Times New Roman" panose="02020603050405020304" pitchFamily="18" charset="0"/>
              </a:rPr>
              <a:t>is not unwarranted or surprising.  We occupy spaces dominated by campaigns built on misinformation, bullying, scapegoating, and gaslighting, stoked by fear, frustration, anger, envy, contempt, xenophobia, prejudice, insolence, and so forth.</a:t>
            </a:r>
            <a:endParaRPr lang="en-US" sz="36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endParaRPr lang="en-US" sz="2200" dirty="0">
              <a:effectLst/>
              <a:latin typeface="Aptos" panose="020B0004020202020204" pitchFamily="34" charset="0"/>
              <a:ea typeface="Aptos" panose="020B0004020202020204" pitchFamily="34" charset="0"/>
              <a:cs typeface="Times New Roman" panose="02020603050405020304" pitchFamily="18" charset="0"/>
            </a:endParaRPr>
          </a:p>
          <a:p>
            <a:endParaRPr lang="en-US" sz="2200" dirty="0"/>
          </a:p>
        </p:txBody>
      </p:sp>
      <p:pic>
        <p:nvPicPr>
          <p:cNvPr id="4098" name="Picture 2" descr="Segregation Forever': A Fiery Pledge Forgiven, But Not Forgotten : NPR">
            <a:extLst>
              <a:ext uri="{FF2B5EF4-FFF2-40B4-BE49-F238E27FC236}">
                <a16:creationId xmlns:a16="http://schemas.microsoft.com/office/drawing/2014/main" id="{C5670697-FDD3-D350-10F4-53D3DB6668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2204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899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109856-F285-1946-82BD-075E1D6D20E2}"/>
              </a:ext>
            </a:extLst>
          </p:cNvPr>
          <p:cNvSpPr>
            <a:spLocks noGrp="1"/>
          </p:cNvSpPr>
          <p:nvPr>
            <p:ph type="title"/>
          </p:nvPr>
        </p:nvSpPr>
        <p:spPr>
          <a:xfrm>
            <a:off x="838200" y="365125"/>
            <a:ext cx="10515600" cy="1325563"/>
          </a:xfrm>
        </p:spPr>
        <p:txBody>
          <a:bodyPr>
            <a:normAutofit/>
          </a:bodyPr>
          <a:lstStyle/>
          <a:p>
            <a:r>
              <a:rPr lang="en-US" sz="5400">
                <a:latin typeface="Times New Roman" panose="02020603050405020304" pitchFamily="18" charset="0"/>
                <a:cs typeface="Times New Roman" panose="02020603050405020304" pitchFamily="18" charset="0"/>
              </a:rPr>
              <a:t>. . . But Mistrust Is Not Inevitable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CC2A83-4D70-1D82-8240-F3FA2D7335FA}"/>
              </a:ext>
            </a:extLst>
          </p:cNvPr>
          <p:cNvSpPr>
            <a:spLocks noGrp="1"/>
          </p:cNvSpPr>
          <p:nvPr>
            <p:ph idx="1"/>
          </p:nvPr>
        </p:nvSpPr>
        <p:spPr>
          <a:xfrm>
            <a:off x="137653" y="1929384"/>
            <a:ext cx="11956024" cy="4928616"/>
          </a:xfrm>
        </p:spPr>
        <p:txBody>
          <a:bodyPr>
            <a:normAutofit lnSpcReduction="10000"/>
          </a:bodyPr>
          <a:lstStyle/>
          <a:p>
            <a:pPr marL="0" marR="0" indent="0">
              <a:spcBef>
                <a:spcPts val="0"/>
              </a:spcBef>
              <a:spcAft>
                <a:spcPts val="0"/>
              </a:spcAft>
              <a:buNone/>
            </a:pPr>
            <a:r>
              <a:rPr lang="en-US" sz="3600" dirty="0">
                <a:effectLst/>
                <a:latin typeface="Times New Roman" panose="02020603050405020304" pitchFamily="18" charset="0"/>
                <a:ea typeface="ヒラギノ角ゴ Pro W3"/>
                <a:cs typeface="Times New Roman" panose="02020603050405020304" pitchFamily="18" charset="0"/>
              </a:rPr>
              <a:t>Emotion</a:t>
            </a:r>
            <a:r>
              <a:rPr lang="en-US" sz="3600" dirty="0">
                <a:effectLst/>
                <a:latin typeface="Times New Roman" panose="02020603050405020304" pitchFamily="18" charset="0"/>
                <a:ea typeface="Aptos" panose="020B0004020202020204" pitchFamily="34" charset="0"/>
                <a:cs typeface="Times New Roman" panose="02020603050405020304" pitchFamily="18" charset="0"/>
              </a:rPr>
              <a:t>-based elements of argument are not necessarily weak or manipulative, as many students are taught.  They are often essential strategies drawn upon to render powerful, ethically based arguments.  As George Kennedy, translator of the most popular English version of Aristotle’s </a:t>
            </a:r>
            <a:r>
              <a:rPr lang="en-US" sz="3600" i="1" dirty="0">
                <a:effectLst/>
                <a:latin typeface="Times New Roman" panose="02020603050405020304" pitchFamily="18" charset="0"/>
                <a:ea typeface="Aptos" panose="020B0004020202020204" pitchFamily="34" charset="0"/>
                <a:cs typeface="Times New Roman" panose="02020603050405020304" pitchFamily="18" charset="0"/>
              </a:rPr>
              <a:t>Rhetoric</a:t>
            </a:r>
            <a:r>
              <a:rPr lang="en-US" sz="3600" dirty="0">
                <a:effectLst/>
                <a:latin typeface="Times New Roman" panose="02020603050405020304" pitchFamily="18" charset="0"/>
                <a:ea typeface="Aptos" panose="020B0004020202020204" pitchFamily="34" charset="0"/>
                <a:cs typeface="Times New Roman" panose="02020603050405020304" pitchFamily="18" charset="0"/>
              </a:rPr>
              <a:t>, notes about pathos in oratory, “Aristotle’s inclusion of emotion as a mode of persuasion . . . is a recognition that among human beings judgment is not entirely a rational act.  There are morally valid emotions in every situation, and it is part of the orator’s duty to clarify these in the minds of the audience” (Aristotle 39, note 43).</a:t>
            </a:r>
          </a:p>
          <a:p>
            <a:endParaRPr lang="en-US" sz="2200" dirty="0"/>
          </a:p>
        </p:txBody>
      </p:sp>
    </p:spTree>
    <p:extLst>
      <p:ext uri="{BB962C8B-B14F-4D97-AF65-F5344CB8AC3E}">
        <p14:creationId xmlns:p14="http://schemas.microsoft.com/office/powerpoint/2010/main" val="2967510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6F47B9-09CC-68E2-4C03-F0236D4DCC68}"/>
              </a:ext>
            </a:extLst>
          </p:cNvPr>
          <p:cNvSpPr>
            <a:spLocks noGrp="1"/>
          </p:cNvSpPr>
          <p:nvPr>
            <p:ph type="title"/>
          </p:nvPr>
        </p:nvSpPr>
        <p:spPr>
          <a:xfrm>
            <a:off x="838200" y="365125"/>
            <a:ext cx="10515600" cy="1325563"/>
          </a:xfrm>
        </p:spPr>
        <p:txBody>
          <a:bodyPr>
            <a:normAutofit/>
          </a:bodyPr>
          <a:lstStyle/>
          <a:p>
            <a:r>
              <a:rPr lang="en-US" sz="5400">
                <a:latin typeface="Times New Roman" panose="02020603050405020304" pitchFamily="18" charset="0"/>
                <a:cs typeface="Times New Roman" panose="02020603050405020304" pitchFamily="18" charset="0"/>
              </a:rPr>
              <a:t>More Support for Pathos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02FF75-7380-6CA5-A3A2-C124207ACA78}"/>
              </a:ext>
            </a:extLst>
          </p:cNvPr>
          <p:cNvSpPr>
            <a:spLocks noGrp="1"/>
          </p:cNvSpPr>
          <p:nvPr>
            <p:ph idx="1"/>
          </p:nvPr>
        </p:nvSpPr>
        <p:spPr>
          <a:xfrm>
            <a:off x="0" y="1929383"/>
            <a:ext cx="12044516" cy="4815545"/>
          </a:xfrm>
        </p:spPr>
        <p:txBody>
          <a:bodyPr>
            <a:normAutofit/>
          </a:bodyPr>
          <a:lstStyle/>
          <a:p>
            <a:pPr marL="0" marR="0" indent="0">
              <a:spcBef>
                <a:spcPts val="0"/>
              </a:spcBef>
              <a:spcAft>
                <a:spcPts val="0"/>
              </a:spcAft>
              <a:buNone/>
            </a:pPr>
            <a:r>
              <a:rPr lang="en-US" sz="3600" dirty="0">
                <a:effectLst/>
                <a:latin typeface="Times New Roman" panose="02020603050405020304" pitchFamily="18" charset="0"/>
                <a:ea typeface="Aptos" panose="020B0004020202020204" pitchFamily="34" charset="0"/>
                <a:cs typeface="Times New Roman" panose="02020603050405020304" pitchFamily="18" charset="0"/>
              </a:rPr>
              <a:t>Composition scholar Laura </a:t>
            </a:r>
            <a:r>
              <a:rPr lang="en-US" sz="3600" dirty="0" err="1">
                <a:effectLst/>
                <a:latin typeface="Times New Roman" panose="02020603050405020304" pitchFamily="18" charset="0"/>
                <a:ea typeface="Aptos" panose="020B0004020202020204" pitchFamily="34" charset="0"/>
                <a:cs typeface="Times New Roman" panose="02020603050405020304" pitchFamily="18" charset="0"/>
              </a:rPr>
              <a:t>Micciche</a:t>
            </a:r>
            <a:r>
              <a:rPr lang="en-US" sz="3600" dirty="0">
                <a:effectLst/>
                <a:latin typeface="Times New Roman" panose="02020603050405020304" pitchFamily="18" charset="0"/>
                <a:ea typeface="Aptos" panose="020B0004020202020204" pitchFamily="34" charset="0"/>
                <a:cs typeface="Times New Roman" panose="02020603050405020304" pitchFamily="18" charset="0"/>
              </a:rPr>
              <a:t> argues that emotion in argument can serve not merely as a hired gun or untrustworthy extra but as “integral to communication, persuasion attachments of all sorts, and to notions of self and other” (24) </a:t>
            </a:r>
            <a:r>
              <a:rPr lang="en-US" sz="3600" dirty="0" err="1">
                <a:solidFill>
                  <a:srgbClr val="000000"/>
                </a:solidFill>
                <a:effectLst/>
                <a:latin typeface="Times New Roman" panose="02020603050405020304" pitchFamily="18" charset="0"/>
                <a:ea typeface="ヒラギノ角ゴ Pro W3"/>
                <a:cs typeface="Times New Roman" panose="02020603050405020304" pitchFamily="18" charset="0"/>
              </a:rPr>
              <a:t>Micciche</a:t>
            </a:r>
            <a:r>
              <a:rPr lang="en-US" sz="3600" dirty="0">
                <a:solidFill>
                  <a:srgbClr val="000000"/>
                </a:solidFill>
                <a:effectLst/>
                <a:latin typeface="Times New Roman" panose="02020603050405020304" pitchFamily="18" charset="0"/>
                <a:ea typeface="ヒラギノ角ゴ Pro W3"/>
                <a:cs typeface="Times New Roman" panose="02020603050405020304" pitchFamily="18" charset="0"/>
              </a:rPr>
              <a:t> argues that such emotions develop as a kind of co-construction or mutual response of the rhetor and the audience.  Pathos isn’t “appealed to” in some abstract or mechanical sense but originates from the performative nature of rhetoric and the interaction between speaker and audience.</a:t>
            </a:r>
            <a:r>
              <a:rPr lang="en-US" sz="3600" dirty="0">
                <a:effectLst/>
                <a:latin typeface="Times New Roman" panose="02020603050405020304" pitchFamily="18" charset="0"/>
                <a:ea typeface="Aptos" panose="020B0004020202020204" pitchFamily="34" charset="0"/>
                <a:cs typeface="Times New Roman" panose="02020603050405020304" pitchFamily="18" charset="0"/>
              </a:rPr>
              <a:t> </a:t>
            </a:r>
          </a:p>
          <a:p>
            <a:pPr marL="0" marR="0" indent="0">
              <a:spcBef>
                <a:spcPts val="0"/>
              </a:spcBef>
              <a:spcAft>
                <a:spcPts val="0"/>
              </a:spcAft>
              <a:buNone/>
            </a:pPr>
            <a:endParaRPr lang="en-US" sz="36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2200" dirty="0"/>
          </a:p>
        </p:txBody>
      </p:sp>
    </p:spTree>
    <p:extLst>
      <p:ext uri="{BB962C8B-B14F-4D97-AF65-F5344CB8AC3E}">
        <p14:creationId xmlns:p14="http://schemas.microsoft.com/office/powerpoint/2010/main" val="1450069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B94E76-B937-9E1D-2F40-B5C15A4D1797}"/>
              </a:ext>
            </a:extLst>
          </p:cNvPr>
          <p:cNvSpPr>
            <a:spLocks noGrp="1"/>
          </p:cNvSpPr>
          <p:nvPr>
            <p:ph type="title"/>
          </p:nvPr>
        </p:nvSpPr>
        <p:spPr>
          <a:xfrm>
            <a:off x="838200" y="365125"/>
            <a:ext cx="10515600" cy="1325563"/>
          </a:xfrm>
        </p:spPr>
        <p:txBody>
          <a:bodyPr>
            <a:normAutofit/>
          </a:bodyPr>
          <a:lstStyle/>
          <a:p>
            <a:r>
              <a:rPr lang="en-US" dirty="0" err="1">
                <a:latin typeface="Times New Roman" panose="02020603050405020304" pitchFamily="18" charset="0"/>
                <a:cs typeface="Times New Roman" panose="02020603050405020304" pitchFamily="18" charset="0"/>
              </a:rPr>
              <a:t>Micciche’s</a:t>
            </a:r>
            <a:r>
              <a:rPr lang="en-US" dirty="0">
                <a:latin typeface="Times New Roman" panose="02020603050405020304" pitchFamily="18" charset="0"/>
                <a:cs typeface="Times New Roman" panose="02020603050405020304" pitchFamily="18" charset="0"/>
              </a:rPr>
              <a:t> Response (continued)</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CE00E74-E862-4B2C-F347-96663BE424D2}"/>
              </a:ext>
            </a:extLst>
          </p:cNvPr>
          <p:cNvSpPr>
            <a:spLocks noGrp="1"/>
          </p:cNvSpPr>
          <p:nvPr>
            <p:ph idx="1"/>
          </p:nvPr>
        </p:nvSpPr>
        <p:spPr>
          <a:xfrm>
            <a:off x="838200" y="1929384"/>
            <a:ext cx="10515600" cy="4251960"/>
          </a:xfrm>
        </p:spPr>
        <p:txBody>
          <a:bodyPr>
            <a:normAutofit/>
          </a:bodyPr>
          <a:lstStyle/>
          <a:p>
            <a:pPr marL="0" marR="0" indent="0">
              <a:spcBef>
                <a:spcPts val="0"/>
              </a:spcBef>
              <a:spcAft>
                <a:spcPts val="0"/>
              </a:spcAft>
              <a:buNone/>
            </a:pPr>
            <a:r>
              <a:rPr lang="en-US" sz="3600" dirty="0">
                <a:effectLst/>
                <a:latin typeface="Times New Roman" panose="02020603050405020304" pitchFamily="18" charset="0"/>
                <a:ea typeface="ヒラギノ角ゴ Pro W3"/>
                <a:cs typeface="Times New Roman" panose="02020603050405020304" pitchFamily="18" charset="0"/>
              </a:rPr>
              <a:t>Indeed, teachers of literature know that students can quickly pick up when they are meant to experience specific emotions evoked by a speaker or text—which, to draw again on </a:t>
            </a:r>
            <a:r>
              <a:rPr lang="en-US" sz="3600" dirty="0" err="1">
                <a:effectLst/>
                <a:latin typeface="Times New Roman" panose="02020603050405020304" pitchFamily="18" charset="0"/>
                <a:ea typeface="ヒラギノ角ゴ Pro W3"/>
                <a:cs typeface="Times New Roman" panose="02020603050405020304" pitchFamily="18" charset="0"/>
              </a:rPr>
              <a:t>Micciche’s</a:t>
            </a:r>
            <a:r>
              <a:rPr lang="en-US" sz="3600" dirty="0">
                <a:effectLst/>
                <a:latin typeface="Times New Roman" panose="02020603050405020304" pitchFamily="18" charset="0"/>
                <a:ea typeface="ヒラギノ角ゴ Pro W3"/>
                <a:cs typeface="Times New Roman" panose="02020603050405020304" pitchFamily="18" charset="0"/>
              </a:rPr>
              <a:t> understanding, emerge “relationally”—and with prompting can articulate the larger rhetorical purposes of such emotions (13).  Thus, emotions </a:t>
            </a:r>
            <a:r>
              <a:rPr lang="en-US" sz="3600" dirty="0">
                <a:effectLst/>
                <a:latin typeface="Times New Roman" panose="02020603050405020304" pitchFamily="18" charset="0"/>
                <a:ea typeface="Aptos" panose="020B0004020202020204" pitchFamily="34" charset="0"/>
                <a:cs typeface="Times New Roman" panose="02020603050405020304" pitchFamily="18" charset="0"/>
              </a:rPr>
              <a:t>are often essential strategies drawn upon to render powerful arguments.  </a:t>
            </a:r>
            <a:endParaRPr lang="en-US" sz="36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2200" dirty="0"/>
          </a:p>
        </p:txBody>
      </p:sp>
    </p:spTree>
    <p:extLst>
      <p:ext uri="{BB962C8B-B14F-4D97-AF65-F5344CB8AC3E}">
        <p14:creationId xmlns:p14="http://schemas.microsoft.com/office/powerpoint/2010/main" val="193890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866080-C985-F3A3-BD51-85C0FF07D1B1}"/>
              </a:ext>
            </a:extLst>
          </p:cNvPr>
          <p:cNvSpPr>
            <a:spLocks noGrp="1"/>
          </p:cNvSpPr>
          <p:nvPr>
            <p:ph type="title"/>
          </p:nvPr>
        </p:nvSpPr>
        <p:spPr>
          <a:xfrm>
            <a:off x="838200" y="365125"/>
            <a:ext cx="10515600" cy="1325563"/>
          </a:xfrm>
        </p:spPr>
        <p:txBody>
          <a:bodyPr>
            <a:normAutofit/>
          </a:bodyPr>
          <a:lstStyle/>
          <a:p>
            <a:r>
              <a:rPr lang="en-US" dirty="0" err="1">
                <a:latin typeface="Times New Roman" panose="02020603050405020304" pitchFamily="18" charset="0"/>
                <a:cs typeface="Times New Roman" panose="02020603050405020304" pitchFamily="18" charset="0"/>
              </a:rPr>
              <a:t>Quandahl’s</a:t>
            </a:r>
            <a:r>
              <a:rPr lang="en-US" dirty="0">
                <a:latin typeface="Times New Roman" panose="02020603050405020304" pitchFamily="18" charset="0"/>
                <a:cs typeface="Times New Roman" panose="02020603050405020304" pitchFamily="18" charset="0"/>
              </a:rPr>
              <a:t> Response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13A71E7-6F0D-AC36-E205-ADAACAFFBDC3}"/>
              </a:ext>
            </a:extLst>
          </p:cNvPr>
          <p:cNvSpPr>
            <a:spLocks noGrp="1"/>
          </p:cNvSpPr>
          <p:nvPr>
            <p:ph idx="1"/>
          </p:nvPr>
        </p:nvSpPr>
        <p:spPr>
          <a:xfrm>
            <a:off x="838200" y="1929384"/>
            <a:ext cx="10515600" cy="4251960"/>
          </a:xfrm>
        </p:spPr>
        <p:txBody>
          <a:bodyPr>
            <a:normAutofit/>
          </a:bodyPr>
          <a:lstStyle/>
          <a:p>
            <a:pPr marL="0" indent="0">
              <a:buNone/>
            </a:pPr>
            <a:r>
              <a:rPr lang="en-US" sz="3600" kern="0" dirty="0">
                <a:effectLst/>
                <a:latin typeface="Times New Roman" panose="02020603050405020304" pitchFamily="18" charset="0"/>
                <a:ea typeface="Aptos" panose="020B0004020202020204" pitchFamily="34" charset="0"/>
              </a:rPr>
              <a:t>Furthermore, rhetorical scholar Ellen Quandahl emphasizes the importance of linking the emotions and ethics or morality in discussions of rhetorical pedagogy, explaining that emotions “bind the individual to ethical commitments and to the sense of how things are and ought to be.  People are ethicized and emotionalized at once” (</a:t>
            </a:r>
            <a:r>
              <a:rPr lang="en-US" sz="3600" dirty="0">
                <a:effectLst/>
                <a:latin typeface="Times New Roman" panose="02020603050405020304" pitchFamily="18" charset="0"/>
                <a:ea typeface="ヒラギノ角ゴ Pro W3"/>
                <a:cs typeface="Times New Roman" panose="02020603050405020304" pitchFamily="18" charset="0"/>
              </a:rPr>
              <a:t>154). </a:t>
            </a:r>
            <a:endParaRPr lang="en-US" sz="3600" dirty="0">
              <a:effectLst/>
              <a:latin typeface="Courier New" panose="02070309020205020404" pitchFamily="49" charset="0"/>
              <a:ea typeface="ヒラギノ角ゴ Pro W3"/>
              <a:cs typeface="Times New Roman" panose="02020603050405020304" pitchFamily="18" charset="0"/>
            </a:endParaRPr>
          </a:p>
          <a:p>
            <a:endParaRPr lang="en-US" sz="2200" dirty="0"/>
          </a:p>
        </p:txBody>
      </p:sp>
    </p:spTree>
    <p:extLst>
      <p:ext uri="{BB962C8B-B14F-4D97-AF65-F5344CB8AC3E}">
        <p14:creationId xmlns:p14="http://schemas.microsoft.com/office/powerpoint/2010/main" val="651138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1624</TotalTime>
  <Words>2773</Words>
  <Application>Microsoft Office PowerPoint</Application>
  <PresentationFormat>Widescreen</PresentationFormat>
  <Paragraphs>107</Paragraphs>
  <Slides>30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Aptos</vt:lpstr>
      <vt:lpstr>Aptos Display</vt:lpstr>
      <vt:lpstr>Arial</vt:lpstr>
      <vt:lpstr>Calibri</vt:lpstr>
      <vt:lpstr>Courier New</vt:lpstr>
      <vt:lpstr>Times New Roman</vt:lpstr>
      <vt:lpstr>Office Theme</vt:lpstr>
      <vt:lpstr>Giving Emotion Its Due: An Ethically Based Approach to Pathos in Argumentation</vt:lpstr>
      <vt:lpstr>What is Pathos?    </vt:lpstr>
      <vt:lpstr>Aristotle’s Approach</vt:lpstr>
      <vt:lpstr>Traditional Views of Teaching  Emotion in Argument:</vt:lpstr>
      <vt:lpstr>Yes, Deep Skepticism Has Its Place . . . </vt:lpstr>
      <vt:lpstr>. . . But Mistrust Is Not Inevitable</vt:lpstr>
      <vt:lpstr>More Support for Pathos</vt:lpstr>
      <vt:lpstr>Micciche’s Response (continued)</vt:lpstr>
      <vt:lpstr>Quandahl’s Response</vt:lpstr>
      <vt:lpstr>“I’ve Been to the Mountaintop” Martin Luther King, Jr. </vt:lpstr>
      <vt:lpstr>PowerPoint Presentation</vt:lpstr>
      <vt:lpstr>PowerPoint Presentation</vt:lpstr>
      <vt:lpstr>Discussion Questions for Selection 1</vt:lpstr>
      <vt:lpstr>Discussion Questions for Selection 2 </vt:lpstr>
      <vt:lpstr>Discussion Questions for Selection 2 (continued)</vt:lpstr>
      <vt:lpstr>Discussion Questions for Selection 3</vt:lpstr>
      <vt:lpstr>More on Black Feelings</vt:lpstr>
      <vt:lpstr>    Jennifer Willoughby’s Statement Against Former Husband Rob Porter   </vt:lpstr>
      <vt:lpstr>Discussion Questions for Selection 4</vt:lpstr>
      <vt:lpstr>Pathos Analysis Toolkit</vt:lpstr>
      <vt:lpstr>Pathos Must Be Read with and against the Grain</vt:lpstr>
      <vt:lpstr>Jennifer Lin LeMessurier’s Work on Hegemonic Pathos through “White Tears”</vt:lpstr>
      <vt:lpstr>Jennifer Lin LeMessurier’s Work on “White Tears” (continued)</vt:lpstr>
      <vt:lpstr>Kyle Rittenhouse’s White Tears </vt:lpstr>
      <vt:lpstr>“Kyle Rittenhouse’s White Tears” (continued)</vt:lpstr>
      <vt:lpstr>Problematic Pathos</vt:lpstr>
      <vt:lpstr>Summing Up</vt:lpstr>
      <vt:lpstr>Works Cited </vt:lpstr>
      <vt:lpstr>Works Cited (continued)</vt:lpstr>
      <vt:lpstr>Photography 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 Mcclish</dc:creator>
  <cp:lastModifiedBy>Glen Mcclish</cp:lastModifiedBy>
  <cp:revision>9</cp:revision>
  <dcterms:created xsi:type="dcterms:W3CDTF">2024-05-26T21:07:47Z</dcterms:created>
  <dcterms:modified xsi:type="dcterms:W3CDTF">2024-05-30T22:13:09Z</dcterms:modified>
</cp:coreProperties>
</file>