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2"/>
  </p:notesMasterIdLst>
  <p:sldIdLst>
    <p:sldId id="256" r:id="rId2"/>
    <p:sldId id="289" r:id="rId3"/>
    <p:sldId id="257" r:id="rId4"/>
    <p:sldId id="287" r:id="rId5"/>
    <p:sldId id="258" r:id="rId6"/>
    <p:sldId id="263" r:id="rId7"/>
    <p:sldId id="264" r:id="rId8"/>
    <p:sldId id="259" r:id="rId9"/>
    <p:sldId id="260" r:id="rId10"/>
    <p:sldId id="265" r:id="rId11"/>
    <p:sldId id="266" r:id="rId12"/>
    <p:sldId id="267" r:id="rId13"/>
    <p:sldId id="268" r:id="rId14"/>
    <p:sldId id="269" r:id="rId15"/>
    <p:sldId id="290" r:id="rId16"/>
    <p:sldId id="286" r:id="rId17"/>
    <p:sldId id="288" r:id="rId18"/>
    <p:sldId id="271" r:id="rId19"/>
    <p:sldId id="283" r:id="rId20"/>
    <p:sldId id="28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F637C-F97F-48A7-8D77-AFD8670E716C}" v="10" dt="2025-06-01T02:33:19.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Mcclish" userId="70d2ac54-c0e3-4aed-993e-4ebf093be0cf" providerId="ADAL" clId="{BFFF637C-F97F-48A7-8D77-AFD8670E716C}"/>
    <pc:docChg chg="custSel addSld modSld">
      <pc:chgData name="Glen Mcclish" userId="70d2ac54-c0e3-4aed-993e-4ebf093be0cf" providerId="ADAL" clId="{BFFF637C-F97F-48A7-8D77-AFD8670E716C}" dt="2025-06-01T02:34:46.429" v="46" actId="6549"/>
      <pc:docMkLst>
        <pc:docMk/>
      </pc:docMkLst>
      <pc:sldChg chg="addSp delSp modSp mod modClrScheme chgLayout">
        <pc:chgData name="Glen Mcclish" userId="70d2ac54-c0e3-4aed-993e-4ebf093be0cf" providerId="ADAL" clId="{BFFF637C-F97F-48A7-8D77-AFD8670E716C}" dt="2025-06-01T00:40:20.811" v="21" actId="14100"/>
        <pc:sldMkLst>
          <pc:docMk/>
          <pc:sldMk cId="0" sldId="256"/>
        </pc:sldMkLst>
        <pc:spChg chg="mod">
          <ac:chgData name="Glen Mcclish" userId="70d2ac54-c0e3-4aed-993e-4ebf093be0cf" providerId="ADAL" clId="{BFFF637C-F97F-48A7-8D77-AFD8670E716C}" dt="2025-06-01T00:34:28.196" v="13" actId="26606"/>
          <ac:spMkLst>
            <pc:docMk/>
            <pc:sldMk cId="0" sldId="256"/>
            <ac:spMk id="102" creationId="{00000000-0000-0000-0000-000000000000}"/>
          </ac:spMkLst>
        </pc:spChg>
        <pc:spChg chg="mod">
          <ac:chgData name="Glen Mcclish" userId="70d2ac54-c0e3-4aed-993e-4ebf093be0cf" providerId="ADAL" clId="{BFFF637C-F97F-48A7-8D77-AFD8670E716C}" dt="2025-06-01T00:34:28.196" v="13" actId="26606"/>
          <ac:spMkLst>
            <pc:docMk/>
            <pc:sldMk cId="0" sldId="256"/>
            <ac:spMk id="103" creationId="{00000000-0000-0000-0000-000000000000}"/>
          </ac:spMkLst>
        </pc:spChg>
        <pc:picChg chg="add del mod">
          <ac:chgData name="Glen Mcclish" userId="70d2ac54-c0e3-4aed-993e-4ebf093be0cf" providerId="ADAL" clId="{BFFF637C-F97F-48A7-8D77-AFD8670E716C}" dt="2025-06-01T00:40:10.008" v="16" actId="478"/>
          <ac:picMkLst>
            <pc:docMk/>
            <pc:sldMk cId="0" sldId="256"/>
            <ac:picMk id="2" creationId="{A4B52933-5783-3BEC-0275-9BCF72DEE3EB}"/>
          </ac:picMkLst>
        </pc:picChg>
        <pc:picChg chg="add mod">
          <ac:chgData name="Glen Mcclish" userId="70d2ac54-c0e3-4aed-993e-4ebf093be0cf" providerId="ADAL" clId="{BFFF637C-F97F-48A7-8D77-AFD8670E716C}" dt="2025-06-01T00:40:20.811" v="21" actId="14100"/>
          <ac:picMkLst>
            <pc:docMk/>
            <pc:sldMk cId="0" sldId="256"/>
            <ac:picMk id="3" creationId="{60522381-734B-6D92-987E-6FA554C85211}"/>
          </ac:picMkLst>
        </pc:picChg>
      </pc:sldChg>
      <pc:sldChg chg="addSp modSp mod">
        <pc:chgData name="Glen Mcclish" userId="70d2ac54-c0e3-4aed-993e-4ebf093be0cf" providerId="ADAL" clId="{BFFF637C-F97F-48A7-8D77-AFD8670E716C}" dt="2025-06-01T02:34:46.429" v="46" actId="6549"/>
        <pc:sldMkLst>
          <pc:docMk/>
          <pc:sldMk cId="0" sldId="269"/>
        </pc:sldMkLst>
        <pc:spChg chg="add mod">
          <ac:chgData name="Glen Mcclish" userId="70d2ac54-c0e3-4aed-993e-4ebf093be0cf" providerId="ADAL" clId="{BFFF637C-F97F-48A7-8D77-AFD8670E716C}" dt="2025-06-01T02:34:46.429" v="46" actId="6549"/>
          <ac:spMkLst>
            <pc:docMk/>
            <pc:sldMk cId="0" sldId="269"/>
            <ac:spMk id="3" creationId="{C99246BF-7DB9-5318-3AEB-E464B975769F}"/>
          </ac:spMkLst>
        </pc:spChg>
        <pc:spChg chg="mod">
          <ac:chgData name="Glen Mcclish" userId="70d2ac54-c0e3-4aed-993e-4ebf093be0cf" providerId="ADAL" clId="{BFFF637C-F97F-48A7-8D77-AFD8670E716C}" dt="2025-06-01T02:33:29.631" v="33" actId="6549"/>
          <ac:spMkLst>
            <pc:docMk/>
            <pc:sldMk cId="0" sldId="269"/>
            <ac:spMk id="191" creationId="{00000000-0000-0000-0000-000000000000}"/>
          </ac:spMkLst>
        </pc:spChg>
        <pc:picChg chg="add mod">
          <ac:chgData name="Glen Mcclish" userId="70d2ac54-c0e3-4aed-993e-4ebf093be0cf" providerId="ADAL" clId="{BFFF637C-F97F-48A7-8D77-AFD8670E716C}" dt="2025-06-01T02:33:19.401" v="31" actId="14100"/>
          <ac:picMkLst>
            <pc:docMk/>
            <pc:sldMk cId="0" sldId="269"/>
            <ac:picMk id="2050" creationId="{24D1DF93-B818-E61B-88F9-54F2656ED0F5}"/>
          </ac:picMkLst>
        </pc:picChg>
      </pc:sldChg>
      <pc:sldChg chg="modSp mod">
        <pc:chgData name="Glen Mcclish" userId="70d2ac54-c0e3-4aed-993e-4ebf093be0cf" providerId="ADAL" clId="{BFFF637C-F97F-48A7-8D77-AFD8670E716C}" dt="2025-06-01T00:20:42.245" v="9" actId="20577"/>
        <pc:sldMkLst>
          <pc:docMk/>
          <pc:sldMk cId="1573592897" sldId="288"/>
        </pc:sldMkLst>
        <pc:spChg chg="mod">
          <ac:chgData name="Glen Mcclish" userId="70d2ac54-c0e3-4aed-993e-4ebf093be0cf" providerId="ADAL" clId="{BFFF637C-F97F-48A7-8D77-AFD8670E716C}" dt="2025-06-01T00:20:42.245" v="9" actId="20577"/>
          <ac:spMkLst>
            <pc:docMk/>
            <pc:sldMk cId="1573592897" sldId="288"/>
            <ac:spMk id="3" creationId="{1939B192-3CB0-56A1-1D61-4C30D38CAFB6}"/>
          </ac:spMkLst>
        </pc:spChg>
      </pc:sldChg>
      <pc:sldChg chg="addSp modSp new">
        <pc:chgData name="Glen Mcclish" userId="70d2ac54-c0e3-4aed-993e-4ebf093be0cf" providerId="ADAL" clId="{BFFF637C-F97F-48A7-8D77-AFD8670E716C}" dt="2025-06-01T02:32:18.395" v="24" actId="14100"/>
        <pc:sldMkLst>
          <pc:docMk/>
          <pc:sldMk cId="357050253" sldId="290"/>
        </pc:sldMkLst>
        <pc:picChg chg="add mod">
          <ac:chgData name="Glen Mcclish" userId="70d2ac54-c0e3-4aed-993e-4ebf093be0cf" providerId="ADAL" clId="{BFFF637C-F97F-48A7-8D77-AFD8670E716C}" dt="2025-06-01T02:32:18.395" v="24" actId="14100"/>
          <ac:picMkLst>
            <pc:docMk/>
            <pc:sldMk cId="357050253" sldId="290"/>
            <ac:picMk id="1026" creationId="{1FFD78CD-76C0-7031-63DB-DDFF016103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1129d796f_0_4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1129d796f_0_43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131129d796f_0_43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0b552758c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0b552758c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30b552758c6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7748ce50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07748ce50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07748ce50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966af04e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f966af04e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2f966af04e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630569738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630569738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1630569738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63056973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163056973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31630569738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630569738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1630569738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304" name="Google Shape;304;g31630569738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07748ce50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07748ce50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307748ce50a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7748ce50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07748ce50a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307748ce50a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7d174ea8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7d174ea8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307d174ea87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bceca07b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1bceca07b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31bceca07b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6305697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6305697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316305697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1630569738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1630569738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1630569738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1630569738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1630569738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1630569738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07748ce50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07748ce50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07748ce50a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609600" y="1371600"/>
            <a:ext cx="109728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09600" y="2362200"/>
            <a:ext cx="10972800" cy="3810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2"/>
              </a:buClr>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lt2"/>
              </a:buClr>
              <a:buSzPts val="1800"/>
              <a:buChar char="•"/>
              <a:defRPr/>
            </a:lvl6pPr>
            <a:lvl7pPr marL="3200400" lvl="6" indent="-342900" algn="l">
              <a:lnSpc>
                <a:spcPct val="100000"/>
              </a:lnSpc>
              <a:spcBef>
                <a:spcPts val="360"/>
              </a:spcBef>
              <a:spcAft>
                <a:spcPts val="0"/>
              </a:spcAft>
              <a:buClr>
                <a:schemeClr val="lt2"/>
              </a:buClr>
              <a:buSzPts val="1800"/>
              <a:buChar char="•"/>
              <a:defRPr/>
            </a:lvl7pPr>
            <a:lvl8pPr marL="3657600" lvl="7" indent="-342900" algn="l">
              <a:lnSpc>
                <a:spcPct val="100000"/>
              </a:lnSpc>
              <a:spcBef>
                <a:spcPts val="360"/>
              </a:spcBef>
              <a:spcAft>
                <a:spcPts val="0"/>
              </a:spcAft>
              <a:buClr>
                <a:schemeClr val="lt2"/>
              </a:buClr>
              <a:buSzPts val="1800"/>
              <a:buChar char="•"/>
              <a:defRPr/>
            </a:lvl8pPr>
            <a:lvl9pPr marL="4114800" lvl="8" indent="-342900" algn="l">
              <a:lnSpc>
                <a:spcPct val="100000"/>
              </a:lnSpc>
              <a:spcBef>
                <a:spcPts val="360"/>
              </a:spcBef>
              <a:spcAft>
                <a:spcPts val="0"/>
              </a:spcAft>
              <a:buClr>
                <a:schemeClr val="lt2"/>
              </a:buClr>
              <a:buSzPts val="1800"/>
              <a:buChar char="•"/>
              <a:defRPr/>
            </a:lvl9pPr>
          </a:lstStyle>
          <a:p>
            <a:endParaRPr/>
          </a:p>
        </p:txBody>
      </p:sp>
      <p:sp>
        <p:nvSpPr>
          <p:cNvPr id="22" name="Google Shape;22;p2"/>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09600" y="1371600"/>
            <a:ext cx="109728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4191000" y="-1219200"/>
            <a:ext cx="3810000"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2"/>
              </a:buClr>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lt2"/>
              </a:buClr>
              <a:buSzPts val="1800"/>
              <a:buChar char="•"/>
              <a:defRPr/>
            </a:lvl6pPr>
            <a:lvl7pPr marL="3200400" lvl="6" indent="-342900" algn="l">
              <a:lnSpc>
                <a:spcPct val="100000"/>
              </a:lnSpc>
              <a:spcBef>
                <a:spcPts val="360"/>
              </a:spcBef>
              <a:spcAft>
                <a:spcPts val="0"/>
              </a:spcAft>
              <a:buClr>
                <a:schemeClr val="lt2"/>
              </a:buClr>
              <a:buSzPts val="1800"/>
              <a:buChar char="•"/>
              <a:defRPr/>
            </a:lvl7pPr>
            <a:lvl8pPr marL="3657600" lvl="7" indent="-342900" algn="l">
              <a:lnSpc>
                <a:spcPct val="100000"/>
              </a:lnSpc>
              <a:spcBef>
                <a:spcPts val="360"/>
              </a:spcBef>
              <a:spcAft>
                <a:spcPts val="0"/>
              </a:spcAft>
              <a:buClr>
                <a:schemeClr val="lt2"/>
              </a:buClr>
              <a:buSzPts val="1800"/>
              <a:buChar char="•"/>
              <a:defRPr/>
            </a:lvl8pPr>
            <a:lvl9pPr marL="4114800" lvl="8" indent="-342900" algn="l">
              <a:lnSpc>
                <a:spcPct val="100000"/>
              </a:lnSpc>
              <a:spcBef>
                <a:spcPts val="360"/>
              </a:spcBef>
              <a:spcAft>
                <a:spcPts val="0"/>
              </a:spcAft>
              <a:buClr>
                <a:schemeClr val="lt2"/>
              </a:buClr>
              <a:buSzPts val="1800"/>
              <a:buChar char="•"/>
              <a:defRPr/>
            </a:lvl9pPr>
          </a:lstStyle>
          <a:p>
            <a:endParaRPr/>
          </a:p>
        </p:txBody>
      </p:sp>
      <p:sp>
        <p:nvSpPr>
          <p:cNvPr id="77" name="Google Shape;77;p11"/>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810500" y="2400300"/>
            <a:ext cx="4800600" cy="2743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2222450" y="-241350"/>
            <a:ext cx="4800600" cy="8026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2"/>
              </a:buClr>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Clr>
                <a:schemeClr val="lt2"/>
              </a:buClr>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lt2"/>
              </a:buClr>
              <a:buSzPts val="1800"/>
              <a:buChar char="•"/>
              <a:defRPr/>
            </a:lvl5pPr>
            <a:lvl6pPr marL="2743200" lvl="5" indent="-342900" algn="l">
              <a:lnSpc>
                <a:spcPct val="100000"/>
              </a:lnSpc>
              <a:spcBef>
                <a:spcPts val="360"/>
              </a:spcBef>
              <a:spcAft>
                <a:spcPts val="0"/>
              </a:spcAft>
              <a:buClr>
                <a:schemeClr val="lt2"/>
              </a:buClr>
              <a:buSzPts val="1800"/>
              <a:buChar char="•"/>
              <a:defRPr/>
            </a:lvl6pPr>
            <a:lvl7pPr marL="3200400" lvl="6" indent="-342900" algn="l">
              <a:lnSpc>
                <a:spcPct val="100000"/>
              </a:lnSpc>
              <a:spcBef>
                <a:spcPts val="360"/>
              </a:spcBef>
              <a:spcAft>
                <a:spcPts val="0"/>
              </a:spcAft>
              <a:buClr>
                <a:schemeClr val="lt2"/>
              </a:buClr>
              <a:buSzPts val="1800"/>
              <a:buChar char="•"/>
              <a:defRPr/>
            </a:lvl7pPr>
            <a:lvl8pPr marL="3657600" lvl="7" indent="-342900" algn="l">
              <a:lnSpc>
                <a:spcPct val="100000"/>
              </a:lnSpc>
              <a:spcBef>
                <a:spcPts val="360"/>
              </a:spcBef>
              <a:spcAft>
                <a:spcPts val="0"/>
              </a:spcAft>
              <a:buClr>
                <a:schemeClr val="lt2"/>
              </a:buClr>
              <a:buSzPts val="1800"/>
              <a:buChar char="•"/>
              <a:defRPr/>
            </a:lvl8pPr>
            <a:lvl9pPr marL="4114800" lvl="8" indent="-342900" algn="l">
              <a:lnSpc>
                <a:spcPct val="100000"/>
              </a:lnSpc>
              <a:spcBef>
                <a:spcPts val="360"/>
              </a:spcBef>
              <a:spcAft>
                <a:spcPts val="0"/>
              </a:spcAft>
              <a:buClr>
                <a:schemeClr val="lt2"/>
              </a:buClr>
              <a:buSzPts val="1800"/>
              <a:buChar char="•"/>
              <a:defRPr/>
            </a:lvl9pPr>
          </a:lstStyle>
          <a:p>
            <a:endParaRPr/>
          </a:p>
        </p:txBody>
      </p:sp>
      <p:sp>
        <p:nvSpPr>
          <p:cNvPr id="83" name="Google Shape;83;p12"/>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86"/>
        <p:cNvGrpSpPr/>
        <p:nvPr/>
      </p:nvGrpSpPr>
      <p:grpSpPr>
        <a:xfrm>
          <a:off x="0" y="0"/>
          <a:ext cx="0" cy="0"/>
          <a:chOff x="0" y="0"/>
          <a:chExt cx="0" cy="0"/>
        </a:xfrm>
      </p:grpSpPr>
      <p:sp>
        <p:nvSpPr>
          <p:cNvPr id="87" name="Google Shape;87;p13"/>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13"/>
          <p:cNvSpPr txBox="1">
            <a:spLocks noGrp="1"/>
          </p:cNvSpPr>
          <p:nvPr>
            <p:ph type="title"/>
          </p:nvPr>
        </p:nvSpPr>
        <p:spPr>
          <a:xfrm>
            <a:off x="415600" y="421233"/>
            <a:ext cx="11360700" cy="1108500"/>
          </a:xfrm>
          <a:prstGeom prst="rect">
            <a:avLst/>
          </a:prstGeom>
        </p:spPr>
        <p:txBody>
          <a:bodyPr spcFirstLastPara="1" wrap="square" lIns="91425" tIns="45700" rIns="91425" bIns="4570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415600" y="1633633"/>
            <a:ext cx="11360700" cy="4472100"/>
          </a:xfrm>
          <a:prstGeom prst="rect">
            <a:avLst/>
          </a:prstGeom>
        </p:spPr>
        <p:txBody>
          <a:bodyPr spcFirstLastPara="1" wrap="square" lIns="91425" tIns="45700" rIns="91425" bIns="45700" anchor="t" anchorCtr="0">
            <a:noAutofit/>
          </a:bodyPr>
          <a:lstStyle>
            <a:lvl1pPr marL="457200" lvl="0" indent="-406400" rtl="0">
              <a:spcBef>
                <a:spcPts val="560"/>
              </a:spcBef>
              <a:spcAft>
                <a:spcPts val="0"/>
              </a:spcAft>
              <a:buSzPts val="2800"/>
              <a:buChar char="•"/>
              <a:defRPr/>
            </a:lvl1pPr>
            <a:lvl2pPr marL="914400" lvl="1" indent="-393700" rtl="0">
              <a:spcBef>
                <a:spcPts val="520"/>
              </a:spcBef>
              <a:spcAft>
                <a:spcPts val="0"/>
              </a:spcAft>
              <a:buSzPts val="26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90" name="Google Shape;90;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1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4" name="Google Shape;94;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09600" y="1371600"/>
            <a:ext cx="109728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p:nvPr/>
        </p:nvSpPr>
        <p:spPr>
          <a:xfrm>
            <a:off x="0" y="1981200"/>
            <a:ext cx="12192000" cy="2895600"/>
          </a:xfrm>
          <a:prstGeom prst="rect">
            <a:avLst/>
          </a:prstGeom>
          <a:solidFill>
            <a:srgbClr val="CF14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accent1"/>
              </a:solidFill>
              <a:latin typeface="Arial"/>
              <a:ea typeface="Arial"/>
              <a:cs typeface="Arial"/>
              <a:sym typeface="Arial"/>
            </a:endParaRPr>
          </a:p>
        </p:txBody>
      </p:sp>
      <p:sp>
        <p:nvSpPr>
          <p:cNvPr id="36" name="Google Shape;36;p5"/>
          <p:cNvSpPr/>
          <p:nvPr/>
        </p:nvSpPr>
        <p:spPr>
          <a:xfrm>
            <a:off x="0" y="1981200"/>
            <a:ext cx="12192000" cy="7620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37" name="Google Shape;37;p5"/>
          <p:cNvSpPr/>
          <p:nvPr/>
        </p:nvSpPr>
        <p:spPr>
          <a:xfrm>
            <a:off x="0" y="4800600"/>
            <a:ext cx="12192000" cy="76200"/>
          </a:xfrm>
          <a:prstGeom prst="rect">
            <a:avLst/>
          </a:prstGeom>
          <a:solidFill>
            <a:srgbClr val="746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09600" y="1371600"/>
            <a:ext cx="10972800" cy="91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09600" y="2362200"/>
            <a:ext cx="5384700" cy="3810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2"/>
              </a:buClr>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Clr>
                <a:schemeClr val="lt2"/>
              </a:buClr>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Clr>
                <a:schemeClr val="lt2"/>
              </a:buClr>
              <a:buSzPts val="1800"/>
              <a:buChar char="•"/>
              <a:defRPr sz="1800"/>
            </a:lvl5pPr>
            <a:lvl6pPr marL="2743200" lvl="5" indent="-342900" algn="l">
              <a:lnSpc>
                <a:spcPct val="100000"/>
              </a:lnSpc>
              <a:spcBef>
                <a:spcPts val="360"/>
              </a:spcBef>
              <a:spcAft>
                <a:spcPts val="0"/>
              </a:spcAft>
              <a:buClr>
                <a:schemeClr val="lt2"/>
              </a:buClr>
              <a:buSzPts val="1800"/>
              <a:buChar char="•"/>
              <a:defRPr sz="1800"/>
            </a:lvl6pPr>
            <a:lvl7pPr marL="3200400" lvl="6" indent="-342900" algn="l">
              <a:lnSpc>
                <a:spcPct val="100000"/>
              </a:lnSpc>
              <a:spcBef>
                <a:spcPts val="360"/>
              </a:spcBef>
              <a:spcAft>
                <a:spcPts val="0"/>
              </a:spcAft>
              <a:buClr>
                <a:schemeClr val="lt2"/>
              </a:buClr>
              <a:buSzPts val="1800"/>
              <a:buChar char="•"/>
              <a:defRPr sz="1800"/>
            </a:lvl7pPr>
            <a:lvl8pPr marL="3657600" lvl="7" indent="-342900" algn="l">
              <a:lnSpc>
                <a:spcPct val="100000"/>
              </a:lnSpc>
              <a:spcBef>
                <a:spcPts val="360"/>
              </a:spcBef>
              <a:spcAft>
                <a:spcPts val="0"/>
              </a:spcAft>
              <a:buClr>
                <a:schemeClr val="lt2"/>
              </a:buClr>
              <a:buSzPts val="1800"/>
              <a:buChar char="•"/>
              <a:defRPr sz="1800"/>
            </a:lvl8pPr>
            <a:lvl9pPr marL="4114800" lvl="8" indent="-342900" algn="l">
              <a:lnSpc>
                <a:spcPct val="100000"/>
              </a:lnSpc>
              <a:spcBef>
                <a:spcPts val="360"/>
              </a:spcBef>
              <a:spcAft>
                <a:spcPts val="0"/>
              </a:spcAft>
              <a:buClr>
                <a:schemeClr val="lt2"/>
              </a:buClr>
              <a:buSzPts val="1800"/>
              <a:buChar char="•"/>
              <a:defRPr sz="1800"/>
            </a:lvl9pPr>
          </a:lstStyle>
          <a:p>
            <a:endParaRPr/>
          </a:p>
        </p:txBody>
      </p:sp>
      <p:sp>
        <p:nvSpPr>
          <p:cNvPr id="41" name="Google Shape;41;p6"/>
          <p:cNvSpPr txBox="1">
            <a:spLocks noGrp="1"/>
          </p:cNvSpPr>
          <p:nvPr>
            <p:ph type="body" idx="2"/>
          </p:nvPr>
        </p:nvSpPr>
        <p:spPr>
          <a:xfrm>
            <a:off x="6197600" y="2362200"/>
            <a:ext cx="5384700" cy="38100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2"/>
              </a:buClr>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Clr>
                <a:schemeClr val="lt2"/>
              </a:buClr>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Clr>
                <a:schemeClr val="lt2"/>
              </a:buClr>
              <a:buSzPts val="1800"/>
              <a:buChar char="•"/>
              <a:defRPr sz="1800"/>
            </a:lvl5pPr>
            <a:lvl6pPr marL="2743200" lvl="5" indent="-342900" algn="l">
              <a:lnSpc>
                <a:spcPct val="100000"/>
              </a:lnSpc>
              <a:spcBef>
                <a:spcPts val="360"/>
              </a:spcBef>
              <a:spcAft>
                <a:spcPts val="0"/>
              </a:spcAft>
              <a:buClr>
                <a:schemeClr val="lt2"/>
              </a:buClr>
              <a:buSzPts val="1800"/>
              <a:buChar char="•"/>
              <a:defRPr sz="1800"/>
            </a:lvl6pPr>
            <a:lvl7pPr marL="3200400" lvl="6" indent="-342900" algn="l">
              <a:lnSpc>
                <a:spcPct val="100000"/>
              </a:lnSpc>
              <a:spcBef>
                <a:spcPts val="360"/>
              </a:spcBef>
              <a:spcAft>
                <a:spcPts val="0"/>
              </a:spcAft>
              <a:buClr>
                <a:schemeClr val="lt2"/>
              </a:buClr>
              <a:buSzPts val="1800"/>
              <a:buChar char="•"/>
              <a:defRPr sz="1800"/>
            </a:lvl7pPr>
            <a:lvl8pPr marL="3657600" lvl="7" indent="-342900" algn="l">
              <a:lnSpc>
                <a:spcPct val="100000"/>
              </a:lnSpc>
              <a:spcBef>
                <a:spcPts val="360"/>
              </a:spcBef>
              <a:spcAft>
                <a:spcPts val="0"/>
              </a:spcAft>
              <a:buClr>
                <a:schemeClr val="lt2"/>
              </a:buClr>
              <a:buSzPts val="1800"/>
              <a:buChar char="•"/>
              <a:defRPr sz="1800"/>
            </a:lvl8pPr>
            <a:lvl9pPr marL="4114800" lvl="8" indent="-342900" algn="l">
              <a:lnSpc>
                <a:spcPct val="100000"/>
              </a:lnSpc>
              <a:spcBef>
                <a:spcPts val="360"/>
              </a:spcBef>
              <a:spcAft>
                <a:spcPts val="0"/>
              </a:spcAft>
              <a:buClr>
                <a:schemeClr val="lt2"/>
              </a:buClr>
              <a:buSzPts val="1800"/>
              <a:buChar char="•"/>
              <a:defRPr sz="1800"/>
            </a:lvl9pPr>
          </a:lstStyle>
          <a:p>
            <a:endParaRPr/>
          </a:p>
        </p:txBody>
      </p:sp>
      <p:sp>
        <p:nvSpPr>
          <p:cNvPr id="42" name="Google Shape;42;p6"/>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2"/>
              </a:buClr>
              <a:buSzPts val="2000"/>
              <a:buNone/>
              <a:defRPr sz="2000"/>
            </a:lvl1pPr>
            <a:lvl2pPr marL="914400" lvl="1" indent="-228600" algn="l">
              <a:lnSpc>
                <a:spcPct val="100000"/>
              </a:lnSpc>
              <a:spcBef>
                <a:spcPts val="360"/>
              </a:spcBef>
              <a:spcAft>
                <a:spcPts val="0"/>
              </a:spcAft>
              <a:buSzPts val="1800"/>
              <a:buNone/>
              <a:defRPr sz="1800"/>
            </a:lvl2pPr>
            <a:lvl3pPr marL="1371600" lvl="2" indent="-228600" algn="l">
              <a:lnSpc>
                <a:spcPct val="100000"/>
              </a:lnSpc>
              <a:spcBef>
                <a:spcPts val="320"/>
              </a:spcBef>
              <a:spcAft>
                <a:spcPts val="0"/>
              </a:spcAft>
              <a:buClr>
                <a:schemeClr val="lt2"/>
              </a:buClr>
              <a:buSzPts val="1600"/>
              <a:buNone/>
              <a:defRPr sz="1600"/>
            </a:lvl3pPr>
            <a:lvl4pPr marL="1828800" lvl="3" indent="-228600" algn="l">
              <a:lnSpc>
                <a:spcPct val="100000"/>
              </a:lnSpc>
              <a:spcBef>
                <a:spcPts val="280"/>
              </a:spcBef>
              <a:spcAft>
                <a:spcPts val="0"/>
              </a:spcAft>
              <a:buSzPts val="1400"/>
              <a:buNone/>
              <a:defRPr sz="1400"/>
            </a:lvl4pPr>
            <a:lvl5pPr marL="2286000" lvl="4" indent="-228600" algn="l">
              <a:lnSpc>
                <a:spcPct val="100000"/>
              </a:lnSpc>
              <a:spcBef>
                <a:spcPts val="280"/>
              </a:spcBef>
              <a:spcAft>
                <a:spcPts val="0"/>
              </a:spcAft>
              <a:buClr>
                <a:schemeClr val="lt2"/>
              </a:buClr>
              <a:buSzPts val="1400"/>
              <a:buNone/>
              <a:defRPr sz="1400"/>
            </a:lvl5pPr>
            <a:lvl6pPr marL="2743200" lvl="5" indent="-228600" algn="l">
              <a:lnSpc>
                <a:spcPct val="100000"/>
              </a:lnSpc>
              <a:spcBef>
                <a:spcPts val="280"/>
              </a:spcBef>
              <a:spcAft>
                <a:spcPts val="0"/>
              </a:spcAft>
              <a:buClr>
                <a:schemeClr val="lt2"/>
              </a:buClr>
              <a:buSzPts val="1400"/>
              <a:buNone/>
              <a:defRPr sz="1400"/>
            </a:lvl6pPr>
            <a:lvl7pPr marL="3200400" lvl="6" indent="-228600" algn="l">
              <a:lnSpc>
                <a:spcPct val="100000"/>
              </a:lnSpc>
              <a:spcBef>
                <a:spcPts val="280"/>
              </a:spcBef>
              <a:spcAft>
                <a:spcPts val="0"/>
              </a:spcAft>
              <a:buClr>
                <a:schemeClr val="lt2"/>
              </a:buClr>
              <a:buSzPts val="1400"/>
              <a:buNone/>
              <a:defRPr sz="1400"/>
            </a:lvl7pPr>
            <a:lvl8pPr marL="3657600" lvl="7" indent="-228600" algn="l">
              <a:lnSpc>
                <a:spcPct val="100000"/>
              </a:lnSpc>
              <a:spcBef>
                <a:spcPts val="280"/>
              </a:spcBef>
              <a:spcAft>
                <a:spcPts val="0"/>
              </a:spcAft>
              <a:buClr>
                <a:schemeClr val="lt2"/>
              </a:buClr>
              <a:buSzPts val="1400"/>
              <a:buNone/>
              <a:defRPr sz="1400"/>
            </a:lvl8pPr>
            <a:lvl9pPr marL="4114800" lvl="8" indent="-228600" algn="l">
              <a:lnSpc>
                <a:spcPct val="100000"/>
              </a:lnSpc>
              <a:spcBef>
                <a:spcPts val="280"/>
              </a:spcBef>
              <a:spcAft>
                <a:spcPts val="0"/>
              </a:spcAft>
              <a:buClr>
                <a:schemeClr val="lt2"/>
              </a:buClr>
              <a:buSzPts val="1400"/>
              <a:buNone/>
              <a:defRPr sz="1400"/>
            </a:lvl9pPr>
          </a:lstStyle>
          <a:p>
            <a:endParaRPr/>
          </a:p>
        </p:txBody>
      </p:sp>
      <p:sp>
        <p:nvSpPr>
          <p:cNvPr id="48" name="Google Shape;48;p7"/>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2"/>
              </a:buClr>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lt2"/>
              </a:buClr>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Clr>
                <a:schemeClr val="lt2"/>
              </a:buClr>
              <a:buSzPts val="1600"/>
              <a:buNone/>
              <a:defRPr sz="1600" b="1"/>
            </a:lvl5pPr>
            <a:lvl6pPr marL="2743200" lvl="5" indent="-228600" algn="l">
              <a:lnSpc>
                <a:spcPct val="100000"/>
              </a:lnSpc>
              <a:spcBef>
                <a:spcPts val="320"/>
              </a:spcBef>
              <a:spcAft>
                <a:spcPts val="0"/>
              </a:spcAft>
              <a:buClr>
                <a:schemeClr val="lt2"/>
              </a:buClr>
              <a:buSzPts val="1600"/>
              <a:buNone/>
              <a:defRPr sz="1600" b="1"/>
            </a:lvl6pPr>
            <a:lvl7pPr marL="3200400" lvl="6" indent="-228600" algn="l">
              <a:lnSpc>
                <a:spcPct val="100000"/>
              </a:lnSpc>
              <a:spcBef>
                <a:spcPts val="320"/>
              </a:spcBef>
              <a:spcAft>
                <a:spcPts val="0"/>
              </a:spcAft>
              <a:buClr>
                <a:schemeClr val="lt2"/>
              </a:buClr>
              <a:buSzPts val="1600"/>
              <a:buNone/>
              <a:defRPr sz="1600" b="1"/>
            </a:lvl7pPr>
            <a:lvl8pPr marL="3657600" lvl="7" indent="-228600" algn="l">
              <a:lnSpc>
                <a:spcPct val="100000"/>
              </a:lnSpc>
              <a:spcBef>
                <a:spcPts val="320"/>
              </a:spcBef>
              <a:spcAft>
                <a:spcPts val="0"/>
              </a:spcAft>
              <a:buClr>
                <a:schemeClr val="lt2"/>
              </a:buClr>
              <a:buSzPts val="1600"/>
              <a:buNone/>
              <a:defRPr sz="1600" b="1"/>
            </a:lvl8pPr>
            <a:lvl9pPr marL="4114800" lvl="8" indent="-228600" algn="l">
              <a:lnSpc>
                <a:spcPct val="100000"/>
              </a:lnSpc>
              <a:spcBef>
                <a:spcPts val="320"/>
              </a:spcBef>
              <a:spcAft>
                <a:spcPts val="0"/>
              </a:spcAft>
              <a:buClr>
                <a:schemeClr val="lt2"/>
              </a:buClr>
              <a:buSzPts val="1600"/>
              <a:buNone/>
              <a:defRPr sz="1600" b="1"/>
            </a:lvl9pPr>
          </a:lstStyle>
          <a:p>
            <a:endParaRPr/>
          </a:p>
        </p:txBody>
      </p:sp>
      <p:sp>
        <p:nvSpPr>
          <p:cNvPr id="54" name="Google Shape;54;p8"/>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2"/>
              </a:buClr>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Clr>
                <a:schemeClr val="lt2"/>
              </a:buClr>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Clr>
                <a:schemeClr val="lt2"/>
              </a:buClr>
              <a:buSzPts val="1600"/>
              <a:buChar char="•"/>
              <a:defRPr sz="1600"/>
            </a:lvl5pPr>
            <a:lvl6pPr marL="2743200" lvl="5" indent="-330200" algn="l">
              <a:lnSpc>
                <a:spcPct val="100000"/>
              </a:lnSpc>
              <a:spcBef>
                <a:spcPts val="320"/>
              </a:spcBef>
              <a:spcAft>
                <a:spcPts val="0"/>
              </a:spcAft>
              <a:buClr>
                <a:schemeClr val="lt2"/>
              </a:buClr>
              <a:buSzPts val="1600"/>
              <a:buChar char="•"/>
              <a:defRPr sz="1600"/>
            </a:lvl6pPr>
            <a:lvl7pPr marL="3200400" lvl="6" indent="-330200" algn="l">
              <a:lnSpc>
                <a:spcPct val="100000"/>
              </a:lnSpc>
              <a:spcBef>
                <a:spcPts val="320"/>
              </a:spcBef>
              <a:spcAft>
                <a:spcPts val="0"/>
              </a:spcAft>
              <a:buClr>
                <a:schemeClr val="lt2"/>
              </a:buClr>
              <a:buSzPts val="1600"/>
              <a:buChar char="•"/>
              <a:defRPr sz="1600"/>
            </a:lvl7pPr>
            <a:lvl8pPr marL="3657600" lvl="7" indent="-330200" algn="l">
              <a:lnSpc>
                <a:spcPct val="100000"/>
              </a:lnSpc>
              <a:spcBef>
                <a:spcPts val="320"/>
              </a:spcBef>
              <a:spcAft>
                <a:spcPts val="0"/>
              </a:spcAft>
              <a:buClr>
                <a:schemeClr val="lt2"/>
              </a:buClr>
              <a:buSzPts val="1600"/>
              <a:buChar char="•"/>
              <a:defRPr sz="1600"/>
            </a:lvl8pPr>
            <a:lvl9pPr marL="4114800" lvl="8" indent="-330200" algn="l">
              <a:lnSpc>
                <a:spcPct val="100000"/>
              </a:lnSpc>
              <a:spcBef>
                <a:spcPts val="320"/>
              </a:spcBef>
              <a:spcAft>
                <a:spcPts val="0"/>
              </a:spcAft>
              <a:buClr>
                <a:schemeClr val="lt2"/>
              </a:buClr>
              <a:buSzPts val="1600"/>
              <a:buChar char="•"/>
              <a:defRPr sz="1600"/>
            </a:lvl9pPr>
          </a:lstStyle>
          <a:p>
            <a:endParaRPr/>
          </a:p>
        </p:txBody>
      </p:sp>
      <p:sp>
        <p:nvSpPr>
          <p:cNvPr id="55" name="Google Shape;55;p8"/>
          <p:cNvSpPr txBox="1">
            <a:spLocks noGrp="1"/>
          </p:cNvSpPr>
          <p:nvPr>
            <p:ph type="body" idx="3"/>
          </p:nvPr>
        </p:nvSpPr>
        <p:spPr>
          <a:xfrm>
            <a:off x="6193367"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2"/>
              </a:buClr>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Clr>
                <a:schemeClr val="lt2"/>
              </a:buClr>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Clr>
                <a:schemeClr val="lt2"/>
              </a:buClr>
              <a:buSzPts val="1600"/>
              <a:buNone/>
              <a:defRPr sz="1600" b="1"/>
            </a:lvl5pPr>
            <a:lvl6pPr marL="2743200" lvl="5" indent="-228600" algn="l">
              <a:lnSpc>
                <a:spcPct val="100000"/>
              </a:lnSpc>
              <a:spcBef>
                <a:spcPts val="320"/>
              </a:spcBef>
              <a:spcAft>
                <a:spcPts val="0"/>
              </a:spcAft>
              <a:buClr>
                <a:schemeClr val="lt2"/>
              </a:buClr>
              <a:buSzPts val="1600"/>
              <a:buNone/>
              <a:defRPr sz="1600" b="1"/>
            </a:lvl6pPr>
            <a:lvl7pPr marL="3200400" lvl="6" indent="-228600" algn="l">
              <a:lnSpc>
                <a:spcPct val="100000"/>
              </a:lnSpc>
              <a:spcBef>
                <a:spcPts val="320"/>
              </a:spcBef>
              <a:spcAft>
                <a:spcPts val="0"/>
              </a:spcAft>
              <a:buClr>
                <a:schemeClr val="lt2"/>
              </a:buClr>
              <a:buSzPts val="1600"/>
              <a:buNone/>
              <a:defRPr sz="1600" b="1"/>
            </a:lvl7pPr>
            <a:lvl8pPr marL="3657600" lvl="7" indent="-228600" algn="l">
              <a:lnSpc>
                <a:spcPct val="100000"/>
              </a:lnSpc>
              <a:spcBef>
                <a:spcPts val="320"/>
              </a:spcBef>
              <a:spcAft>
                <a:spcPts val="0"/>
              </a:spcAft>
              <a:buClr>
                <a:schemeClr val="lt2"/>
              </a:buClr>
              <a:buSzPts val="1600"/>
              <a:buNone/>
              <a:defRPr sz="1600" b="1"/>
            </a:lvl8pPr>
            <a:lvl9pPr marL="4114800" lvl="8" indent="-228600" algn="l">
              <a:lnSpc>
                <a:spcPct val="100000"/>
              </a:lnSpc>
              <a:spcBef>
                <a:spcPts val="320"/>
              </a:spcBef>
              <a:spcAft>
                <a:spcPts val="0"/>
              </a:spcAft>
              <a:buClr>
                <a:schemeClr val="lt2"/>
              </a:buClr>
              <a:buSzPts val="1600"/>
              <a:buNone/>
              <a:defRPr sz="1600" b="1"/>
            </a:lvl9pPr>
          </a:lstStyle>
          <a:p>
            <a:endParaRPr/>
          </a:p>
        </p:txBody>
      </p:sp>
      <p:sp>
        <p:nvSpPr>
          <p:cNvPr id="56" name="Google Shape;56;p8"/>
          <p:cNvSpPr txBox="1">
            <a:spLocks noGrp="1"/>
          </p:cNvSpPr>
          <p:nvPr>
            <p:ph type="body" idx="4"/>
          </p:nvPr>
        </p:nvSpPr>
        <p:spPr>
          <a:xfrm>
            <a:off x="6193367" y="2174875"/>
            <a:ext cx="5388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2"/>
              </a:buClr>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Clr>
                <a:schemeClr val="lt2"/>
              </a:buClr>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Clr>
                <a:schemeClr val="lt2"/>
              </a:buClr>
              <a:buSzPts val="1600"/>
              <a:buChar char="•"/>
              <a:defRPr sz="1600"/>
            </a:lvl5pPr>
            <a:lvl6pPr marL="2743200" lvl="5" indent="-330200" algn="l">
              <a:lnSpc>
                <a:spcPct val="100000"/>
              </a:lnSpc>
              <a:spcBef>
                <a:spcPts val="320"/>
              </a:spcBef>
              <a:spcAft>
                <a:spcPts val="0"/>
              </a:spcAft>
              <a:buClr>
                <a:schemeClr val="lt2"/>
              </a:buClr>
              <a:buSzPts val="1600"/>
              <a:buChar char="•"/>
              <a:defRPr sz="1600"/>
            </a:lvl6pPr>
            <a:lvl7pPr marL="3200400" lvl="6" indent="-330200" algn="l">
              <a:lnSpc>
                <a:spcPct val="100000"/>
              </a:lnSpc>
              <a:spcBef>
                <a:spcPts val="320"/>
              </a:spcBef>
              <a:spcAft>
                <a:spcPts val="0"/>
              </a:spcAft>
              <a:buClr>
                <a:schemeClr val="lt2"/>
              </a:buClr>
              <a:buSzPts val="1600"/>
              <a:buChar char="•"/>
              <a:defRPr sz="1600"/>
            </a:lvl7pPr>
            <a:lvl8pPr marL="3657600" lvl="7" indent="-330200" algn="l">
              <a:lnSpc>
                <a:spcPct val="100000"/>
              </a:lnSpc>
              <a:spcBef>
                <a:spcPts val="320"/>
              </a:spcBef>
              <a:spcAft>
                <a:spcPts val="0"/>
              </a:spcAft>
              <a:buClr>
                <a:schemeClr val="lt2"/>
              </a:buClr>
              <a:buSzPts val="1600"/>
              <a:buChar char="•"/>
              <a:defRPr sz="1600"/>
            </a:lvl8pPr>
            <a:lvl9pPr marL="4114800" lvl="8" indent="-330200" algn="l">
              <a:lnSpc>
                <a:spcPct val="100000"/>
              </a:lnSpc>
              <a:spcBef>
                <a:spcPts val="320"/>
              </a:spcBef>
              <a:spcAft>
                <a:spcPts val="0"/>
              </a:spcAft>
              <a:buClr>
                <a:schemeClr val="lt2"/>
              </a:buClr>
              <a:buSzPts val="1600"/>
              <a:buChar char="•"/>
              <a:defRPr sz="1600"/>
            </a:lvl9pPr>
          </a:lstStyle>
          <a:p>
            <a:endParaRPr/>
          </a:p>
        </p:txBody>
      </p:sp>
      <p:sp>
        <p:nvSpPr>
          <p:cNvPr id="57" name="Google Shape;57;p8"/>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09600" y="273050"/>
            <a:ext cx="40110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766733" y="273050"/>
            <a:ext cx="6815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2"/>
              </a:buClr>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Clr>
                <a:schemeClr val="lt2"/>
              </a:buClr>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Clr>
                <a:schemeClr val="lt2"/>
              </a:buClr>
              <a:buSzPts val="2000"/>
              <a:buChar char="•"/>
              <a:defRPr sz="2000"/>
            </a:lvl5pPr>
            <a:lvl6pPr marL="2743200" lvl="5" indent="-355600" algn="l">
              <a:lnSpc>
                <a:spcPct val="100000"/>
              </a:lnSpc>
              <a:spcBef>
                <a:spcPts val="400"/>
              </a:spcBef>
              <a:spcAft>
                <a:spcPts val="0"/>
              </a:spcAft>
              <a:buClr>
                <a:schemeClr val="lt2"/>
              </a:buClr>
              <a:buSzPts val="2000"/>
              <a:buChar char="•"/>
              <a:defRPr sz="2000"/>
            </a:lvl6pPr>
            <a:lvl7pPr marL="3200400" lvl="6" indent="-355600" algn="l">
              <a:lnSpc>
                <a:spcPct val="100000"/>
              </a:lnSpc>
              <a:spcBef>
                <a:spcPts val="400"/>
              </a:spcBef>
              <a:spcAft>
                <a:spcPts val="0"/>
              </a:spcAft>
              <a:buClr>
                <a:schemeClr val="lt2"/>
              </a:buClr>
              <a:buSzPts val="2000"/>
              <a:buChar char="•"/>
              <a:defRPr sz="2000"/>
            </a:lvl7pPr>
            <a:lvl8pPr marL="3657600" lvl="7" indent="-355600" algn="l">
              <a:lnSpc>
                <a:spcPct val="100000"/>
              </a:lnSpc>
              <a:spcBef>
                <a:spcPts val="400"/>
              </a:spcBef>
              <a:spcAft>
                <a:spcPts val="0"/>
              </a:spcAft>
              <a:buClr>
                <a:schemeClr val="lt2"/>
              </a:buClr>
              <a:buSzPts val="2000"/>
              <a:buChar char="•"/>
              <a:defRPr sz="2000"/>
            </a:lvl8pPr>
            <a:lvl9pPr marL="4114800" lvl="8" indent="-355600" algn="l">
              <a:lnSpc>
                <a:spcPct val="100000"/>
              </a:lnSpc>
              <a:spcBef>
                <a:spcPts val="400"/>
              </a:spcBef>
              <a:spcAft>
                <a:spcPts val="0"/>
              </a:spcAft>
              <a:buClr>
                <a:schemeClr val="lt2"/>
              </a:buClr>
              <a:buSzPts val="2000"/>
              <a:buChar char="•"/>
              <a:defRPr sz="2000"/>
            </a:lvl9pPr>
          </a:lstStyle>
          <a:p>
            <a:endParaRPr/>
          </a:p>
        </p:txBody>
      </p:sp>
      <p:sp>
        <p:nvSpPr>
          <p:cNvPr id="63" name="Google Shape;63;p9"/>
          <p:cNvSpPr txBox="1">
            <a:spLocks noGrp="1"/>
          </p:cNvSpPr>
          <p:nvPr>
            <p:ph type="body" idx="2"/>
          </p:nvPr>
        </p:nvSpPr>
        <p:spPr>
          <a:xfrm>
            <a:off x="609600" y="1435100"/>
            <a:ext cx="40110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2"/>
              </a:buClr>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chemeClr val="lt2"/>
              </a:buClr>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Clr>
                <a:schemeClr val="lt2"/>
              </a:buClr>
              <a:buSzPts val="900"/>
              <a:buNone/>
              <a:defRPr sz="900"/>
            </a:lvl5pPr>
            <a:lvl6pPr marL="2743200" lvl="5" indent="-228600" algn="l">
              <a:lnSpc>
                <a:spcPct val="100000"/>
              </a:lnSpc>
              <a:spcBef>
                <a:spcPts val="180"/>
              </a:spcBef>
              <a:spcAft>
                <a:spcPts val="0"/>
              </a:spcAft>
              <a:buClr>
                <a:schemeClr val="lt2"/>
              </a:buClr>
              <a:buSzPts val="900"/>
              <a:buNone/>
              <a:defRPr sz="900"/>
            </a:lvl6pPr>
            <a:lvl7pPr marL="3200400" lvl="6" indent="-228600" algn="l">
              <a:lnSpc>
                <a:spcPct val="100000"/>
              </a:lnSpc>
              <a:spcBef>
                <a:spcPts val="180"/>
              </a:spcBef>
              <a:spcAft>
                <a:spcPts val="0"/>
              </a:spcAft>
              <a:buClr>
                <a:schemeClr val="lt2"/>
              </a:buClr>
              <a:buSzPts val="900"/>
              <a:buNone/>
              <a:defRPr sz="900"/>
            </a:lvl7pPr>
            <a:lvl8pPr marL="3657600" lvl="7" indent="-228600" algn="l">
              <a:lnSpc>
                <a:spcPct val="100000"/>
              </a:lnSpc>
              <a:spcBef>
                <a:spcPts val="180"/>
              </a:spcBef>
              <a:spcAft>
                <a:spcPts val="0"/>
              </a:spcAft>
              <a:buClr>
                <a:schemeClr val="lt2"/>
              </a:buClr>
              <a:buSzPts val="900"/>
              <a:buNone/>
              <a:defRPr sz="900"/>
            </a:lvl8pPr>
            <a:lvl9pPr marL="4114800" lvl="8" indent="-228600" algn="l">
              <a:lnSpc>
                <a:spcPct val="100000"/>
              </a:lnSpc>
              <a:spcBef>
                <a:spcPts val="180"/>
              </a:spcBef>
              <a:spcAft>
                <a:spcPts val="0"/>
              </a:spcAft>
              <a:buClr>
                <a:schemeClr val="lt2"/>
              </a:buClr>
              <a:buSzPts val="900"/>
              <a:buNone/>
              <a:defRPr sz="900"/>
            </a:lvl9pPr>
          </a:lstStyle>
          <a:p>
            <a:endParaRPr/>
          </a:p>
        </p:txBody>
      </p:sp>
      <p:sp>
        <p:nvSpPr>
          <p:cNvPr id="64" name="Google Shape;64;p9"/>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2"/>
              </a:buClr>
              <a:buSzPts val="3200"/>
              <a:buFont typeface="Times"/>
              <a:buNone/>
              <a:defRPr sz="3200" b="0" i="0" u="none" strike="noStrike" cap="none">
                <a:solidFill>
                  <a:schemeClr val="lt2"/>
                </a:solidFill>
                <a:latin typeface="Arial"/>
                <a:ea typeface="Arial"/>
                <a:cs typeface="Arial"/>
                <a:sym typeface="Arial"/>
              </a:defRPr>
            </a:lvl1pPr>
            <a:lvl2pPr marR="0" lvl="1" algn="l" rtl="0">
              <a:lnSpc>
                <a:spcPct val="100000"/>
              </a:lnSpc>
              <a:spcBef>
                <a:spcPts val="560"/>
              </a:spcBef>
              <a:spcAft>
                <a:spcPts val="0"/>
              </a:spcAft>
              <a:buClr>
                <a:srgbClr val="CF142B"/>
              </a:buClr>
              <a:buSzPts val="2800"/>
              <a:buFont typeface="Times"/>
              <a:buNone/>
              <a:defRPr sz="2800" b="0" i="0" u="none" strike="noStrike" cap="none">
                <a:solidFill>
                  <a:schemeClr val="lt2"/>
                </a:solidFill>
                <a:latin typeface="Arial"/>
                <a:ea typeface="Arial"/>
                <a:cs typeface="Arial"/>
                <a:sym typeface="Arial"/>
              </a:defRPr>
            </a:lvl2pPr>
            <a:lvl3pPr marR="0" lvl="2" algn="l" rtl="0">
              <a:lnSpc>
                <a:spcPct val="100000"/>
              </a:lnSpc>
              <a:spcBef>
                <a:spcPts val="480"/>
              </a:spcBef>
              <a:spcAft>
                <a:spcPts val="0"/>
              </a:spcAft>
              <a:buClr>
                <a:schemeClr val="lt2"/>
              </a:buClr>
              <a:buSzPts val="2400"/>
              <a:buFont typeface="Times"/>
              <a:buNone/>
              <a:defRPr sz="2400" b="0" i="0" u="none" strike="noStrike" cap="none">
                <a:solidFill>
                  <a:schemeClr val="lt2"/>
                </a:solidFill>
                <a:latin typeface="Arial"/>
                <a:ea typeface="Arial"/>
                <a:cs typeface="Arial"/>
                <a:sym typeface="Arial"/>
              </a:defRPr>
            </a:lvl3pPr>
            <a:lvl4pPr marR="0" lvl="3" algn="l" rtl="0">
              <a:lnSpc>
                <a:spcPct val="100000"/>
              </a:lnSpc>
              <a:spcBef>
                <a:spcPts val="400"/>
              </a:spcBef>
              <a:spcAft>
                <a:spcPts val="0"/>
              </a:spcAft>
              <a:buClr>
                <a:srgbClr val="CF142B"/>
              </a:buClr>
              <a:buSzPts val="2000"/>
              <a:buFont typeface="Times"/>
              <a:buNone/>
              <a:defRPr sz="2000" b="0" i="0" u="none" strike="noStrike" cap="none">
                <a:solidFill>
                  <a:schemeClr val="lt2"/>
                </a:solidFill>
                <a:latin typeface="Arial"/>
                <a:ea typeface="Arial"/>
                <a:cs typeface="Arial"/>
                <a:sym typeface="Arial"/>
              </a:defRPr>
            </a:lvl4pPr>
            <a:lvl5pPr marR="0" lvl="4"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5pPr>
            <a:lvl6pPr marR="0" lvl="5"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6pPr>
            <a:lvl7pPr marR="0" lvl="6"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7pPr>
            <a:lvl8pPr marR="0" lvl="7"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8pPr>
            <a:lvl9pPr marR="0" lvl="8" algn="l" rtl="0">
              <a:lnSpc>
                <a:spcPct val="100000"/>
              </a:lnSpc>
              <a:spcBef>
                <a:spcPts val="400"/>
              </a:spcBef>
              <a:spcAft>
                <a:spcPts val="0"/>
              </a:spcAft>
              <a:buClr>
                <a:schemeClr val="lt2"/>
              </a:buClr>
              <a:buSzPts val="2000"/>
              <a:buFont typeface="Times"/>
              <a:buNone/>
              <a:defRPr sz="2000" b="0" i="0" u="none" strike="noStrike" cap="none">
                <a:solidFill>
                  <a:schemeClr val="lt2"/>
                </a:solidFill>
                <a:latin typeface="Arial"/>
                <a:ea typeface="Arial"/>
                <a:cs typeface="Arial"/>
                <a:sym typeface="Arial"/>
              </a:defRPr>
            </a:lvl9pPr>
          </a:lstStyle>
          <a:p>
            <a:endParaRPr/>
          </a:p>
        </p:txBody>
      </p:sp>
      <p:sp>
        <p:nvSpPr>
          <p:cNvPr id="70" name="Google Shape;70;p10"/>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2"/>
              </a:buClr>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Clr>
                <a:schemeClr val="lt2"/>
              </a:buClr>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Clr>
                <a:schemeClr val="lt2"/>
              </a:buClr>
              <a:buSzPts val="900"/>
              <a:buNone/>
              <a:defRPr sz="900"/>
            </a:lvl5pPr>
            <a:lvl6pPr marL="2743200" lvl="5" indent="-228600" algn="l">
              <a:lnSpc>
                <a:spcPct val="100000"/>
              </a:lnSpc>
              <a:spcBef>
                <a:spcPts val="180"/>
              </a:spcBef>
              <a:spcAft>
                <a:spcPts val="0"/>
              </a:spcAft>
              <a:buClr>
                <a:schemeClr val="lt2"/>
              </a:buClr>
              <a:buSzPts val="900"/>
              <a:buNone/>
              <a:defRPr sz="900"/>
            </a:lvl6pPr>
            <a:lvl7pPr marL="3200400" lvl="6" indent="-228600" algn="l">
              <a:lnSpc>
                <a:spcPct val="100000"/>
              </a:lnSpc>
              <a:spcBef>
                <a:spcPts val="180"/>
              </a:spcBef>
              <a:spcAft>
                <a:spcPts val="0"/>
              </a:spcAft>
              <a:buClr>
                <a:schemeClr val="lt2"/>
              </a:buClr>
              <a:buSzPts val="900"/>
              <a:buNone/>
              <a:defRPr sz="900"/>
            </a:lvl7pPr>
            <a:lvl8pPr marL="3657600" lvl="7" indent="-228600" algn="l">
              <a:lnSpc>
                <a:spcPct val="100000"/>
              </a:lnSpc>
              <a:spcBef>
                <a:spcPts val="180"/>
              </a:spcBef>
              <a:spcAft>
                <a:spcPts val="0"/>
              </a:spcAft>
              <a:buClr>
                <a:schemeClr val="lt2"/>
              </a:buClr>
              <a:buSzPts val="900"/>
              <a:buNone/>
              <a:defRPr sz="900"/>
            </a:lvl8pPr>
            <a:lvl9pPr marL="4114800" lvl="8" indent="-228600" algn="l">
              <a:lnSpc>
                <a:spcPct val="100000"/>
              </a:lnSpc>
              <a:spcBef>
                <a:spcPts val="180"/>
              </a:spcBef>
              <a:spcAft>
                <a:spcPts val="0"/>
              </a:spcAft>
              <a:buClr>
                <a:schemeClr val="lt2"/>
              </a:buClr>
              <a:buSzPts val="900"/>
              <a:buNone/>
              <a:defRPr sz="900"/>
            </a:lvl9pPr>
          </a:lstStyle>
          <a:p>
            <a:endParaRPr/>
          </a:p>
        </p:txBody>
      </p:sp>
      <p:sp>
        <p:nvSpPr>
          <p:cNvPr id="71" name="Google Shape;71;p10"/>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1371600"/>
            <a:ext cx="10972800" cy="914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rgbClr val="01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2362200"/>
            <a:ext cx="10972800" cy="381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2"/>
              </a:buClr>
              <a:buSzPts val="2800"/>
              <a:buFont typeface="Times"/>
              <a:buChar char="•"/>
              <a:defRPr sz="2800" b="0" i="0" u="none" strike="noStrike" cap="none">
                <a:solidFill>
                  <a:schemeClr val="lt2"/>
                </a:solidFill>
                <a:latin typeface="Arial"/>
                <a:ea typeface="Arial"/>
                <a:cs typeface="Arial"/>
                <a:sym typeface="Arial"/>
              </a:defRPr>
            </a:lvl1pPr>
            <a:lvl2pPr marL="914400" marR="0" lvl="1" indent="-393700" algn="l" rtl="0">
              <a:lnSpc>
                <a:spcPct val="100000"/>
              </a:lnSpc>
              <a:spcBef>
                <a:spcPts val="520"/>
              </a:spcBef>
              <a:spcAft>
                <a:spcPts val="0"/>
              </a:spcAft>
              <a:buClr>
                <a:srgbClr val="CF142B"/>
              </a:buClr>
              <a:buSzPts val="2600"/>
              <a:buFont typeface="Times"/>
              <a:buChar char="•"/>
              <a:defRPr sz="2600" b="0" i="0" u="none" strike="noStrike" cap="none">
                <a:solidFill>
                  <a:schemeClr val="lt2"/>
                </a:solidFill>
                <a:latin typeface="Arial"/>
                <a:ea typeface="Arial"/>
                <a:cs typeface="Arial"/>
                <a:sym typeface="Arial"/>
              </a:defRPr>
            </a:lvl2pPr>
            <a:lvl3pPr marL="1371600" marR="0" lvl="2" indent="-381000" algn="l" rtl="0">
              <a:lnSpc>
                <a:spcPct val="100000"/>
              </a:lnSpc>
              <a:spcBef>
                <a:spcPts val="480"/>
              </a:spcBef>
              <a:spcAft>
                <a:spcPts val="0"/>
              </a:spcAft>
              <a:buClr>
                <a:schemeClr val="lt2"/>
              </a:buClr>
              <a:buSzPts val="2400"/>
              <a:buFont typeface="Times"/>
              <a:buChar char="•"/>
              <a:defRPr sz="2400" b="0" i="0" u="none" strike="noStrike" cap="none">
                <a:solidFill>
                  <a:schemeClr val="lt2"/>
                </a:solidFill>
                <a:latin typeface="Arial"/>
                <a:ea typeface="Arial"/>
                <a:cs typeface="Arial"/>
                <a:sym typeface="Arial"/>
              </a:defRPr>
            </a:lvl3pPr>
            <a:lvl4pPr marL="1828800" marR="0" lvl="3" indent="-355600" algn="l" rtl="0">
              <a:lnSpc>
                <a:spcPct val="100000"/>
              </a:lnSpc>
              <a:spcBef>
                <a:spcPts val="400"/>
              </a:spcBef>
              <a:spcAft>
                <a:spcPts val="0"/>
              </a:spcAft>
              <a:buClr>
                <a:srgbClr val="CF142B"/>
              </a:buClr>
              <a:buSzPts val="2000"/>
              <a:buFont typeface="Times"/>
              <a:buChar char="•"/>
              <a:defRPr sz="2000" b="0" i="0" u="none" strike="noStrike" cap="none">
                <a:solidFill>
                  <a:schemeClr val="lt2"/>
                </a:solidFill>
                <a:latin typeface="Arial"/>
                <a:ea typeface="Arial"/>
                <a:cs typeface="Arial"/>
                <a:sym typeface="Arial"/>
              </a:defRPr>
            </a:lvl4pPr>
            <a:lvl5pPr marL="2286000" marR="0" lvl="4"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6pPr>
            <a:lvl7pPr marL="3200400" marR="0" lvl="6"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7pPr>
            <a:lvl8pPr marL="3657600" marR="0" lvl="7"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8pPr>
            <a:lvl9pPr marL="4114800" marR="0" lvl="8" indent="-355600" algn="l" rtl="0">
              <a:lnSpc>
                <a:spcPct val="100000"/>
              </a:lnSpc>
              <a:spcBef>
                <a:spcPts val="400"/>
              </a:spcBef>
              <a:spcAft>
                <a:spcPts val="0"/>
              </a:spcAft>
              <a:buClr>
                <a:schemeClr val="lt2"/>
              </a:buClr>
              <a:buSzPts val="2000"/>
              <a:buFont typeface="Times"/>
              <a:buChar char="•"/>
              <a:defRPr sz="2000" b="0" i="0" u="none" strike="noStrike" cap="none">
                <a:solidFill>
                  <a:schemeClr val="lt2"/>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914400" y="6248400"/>
            <a:ext cx="25401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248400"/>
            <a:ext cx="38607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248400"/>
            <a:ext cx="25401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0"/>
            <a:ext cx="12192000" cy="76200"/>
          </a:xfrm>
          <a:prstGeom prst="rect">
            <a:avLst/>
          </a:prstGeom>
          <a:solidFill>
            <a:srgbClr val="CF14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Arial"/>
              <a:ea typeface="Arial"/>
              <a:cs typeface="Arial"/>
              <a:sym typeface="Arial"/>
            </a:endParaRPr>
          </a:p>
        </p:txBody>
      </p:sp>
      <p:cxnSp>
        <p:nvCxnSpPr>
          <p:cNvPr id="16" name="Google Shape;16;p1"/>
          <p:cNvCxnSpPr/>
          <p:nvPr/>
        </p:nvCxnSpPr>
        <p:spPr>
          <a:xfrm>
            <a:off x="120000" y="1049401"/>
            <a:ext cx="12192000" cy="0"/>
          </a:xfrm>
          <a:prstGeom prst="straightConnector1">
            <a:avLst/>
          </a:prstGeom>
          <a:noFill/>
          <a:ln w="9525" cap="flat" cmpd="sng">
            <a:solidFill>
              <a:srgbClr val="746F66"/>
            </a:solidFill>
            <a:prstDash val="solid"/>
            <a:round/>
            <a:headEnd type="none" w="sm" len="sm"/>
            <a:tailEnd type="none" w="sm" len="sm"/>
          </a:ln>
        </p:spPr>
      </p:cxnSp>
      <p:pic>
        <p:nvPicPr>
          <p:cNvPr id="17" name="Google Shape;17;p1"/>
          <p:cNvPicPr preferRelativeResize="0"/>
          <p:nvPr/>
        </p:nvPicPr>
        <p:blipFill rotWithShape="1">
          <a:blip r:embed="rId15">
            <a:alphaModFix/>
          </a:blip>
          <a:srcRect/>
          <a:stretch/>
        </p:blipFill>
        <p:spPr>
          <a:xfrm>
            <a:off x="10324336" y="164400"/>
            <a:ext cx="943548" cy="838200"/>
          </a:xfrm>
          <a:prstGeom prst="rect">
            <a:avLst/>
          </a:prstGeom>
          <a:noFill/>
          <a:ln>
            <a:noFill/>
          </a:ln>
        </p:spPr>
      </p:pic>
      <p:pic>
        <p:nvPicPr>
          <p:cNvPr id="18" name="Google Shape;18;p1"/>
          <p:cNvPicPr preferRelativeResize="0"/>
          <p:nvPr/>
        </p:nvPicPr>
        <p:blipFill rotWithShape="1">
          <a:blip r:embed="rId16">
            <a:alphaModFix/>
          </a:blip>
          <a:srcRect/>
          <a:stretch/>
        </p:blipFill>
        <p:spPr>
          <a:xfrm>
            <a:off x="711200" y="304800"/>
            <a:ext cx="3657600" cy="6302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09600" y="1371600"/>
            <a:ext cx="10972800" cy="914400"/>
          </a:xfrm>
        </p:spPr>
        <p:txBody>
          <a:bodyPr spcFirstLastPara="1" wrap="square" lIns="91425" tIns="45700" rIns="91425" bIns="45700" anchor="ctr" anchorCtr="0">
            <a:normAutofit/>
          </a:bodyPr>
          <a:lstStyle/>
          <a:p>
            <a:pPr marL="0" lvl="0" indent="0" rtl="0">
              <a:lnSpc>
                <a:spcPct val="90000"/>
              </a:lnSpc>
              <a:spcBef>
                <a:spcPts val="0"/>
              </a:spcBef>
              <a:spcAft>
                <a:spcPts val="0"/>
              </a:spcAft>
              <a:buNone/>
            </a:pPr>
            <a:r>
              <a:rPr lang="en-US" sz="3000"/>
              <a:t>Rhetorical Strategies as Rhetorical Affordances:</a:t>
            </a:r>
            <a:br>
              <a:rPr lang="en-US" sz="3000"/>
            </a:br>
            <a:r>
              <a:rPr lang="en-US" sz="3000"/>
              <a:t>Antithesis and Paradox</a:t>
            </a:r>
          </a:p>
        </p:txBody>
      </p:sp>
      <p:sp>
        <p:nvSpPr>
          <p:cNvPr id="103" name="Google Shape;103;p15"/>
          <p:cNvSpPr txBox="1">
            <a:spLocks noGrp="1"/>
          </p:cNvSpPr>
          <p:nvPr>
            <p:ph type="body" idx="4294967295"/>
          </p:nvPr>
        </p:nvSpPr>
        <p:spPr>
          <a:xfrm>
            <a:off x="609600" y="2476500"/>
            <a:ext cx="5295900" cy="4352544"/>
          </a:xfrm>
        </p:spPr>
        <p:txBody>
          <a:bodyPr spcFirstLastPara="1" lIns="91425" tIns="45700" rIns="91425" bIns="45700" anchor="t" anchorCtr="0">
            <a:normAutofit/>
          </a:bodyPr>
          <a:lstStyle/>
          <a:p>
            <a:pPr marL="0" lvl="0" indent="0">
              <a:spcBef>
                <a:spcPts val="0"/>
              </a:spcBef>
              <a:spcAft>
                <a:spcPts val="600"/>
              </a:spcAft>
              <a:buClr>
                <a:srgbClr val="000000"/>
              </a:buClr>
              <a:buSzPts val="2900"/>
              <a:buFont typeface="Arial"/>
              <a:buNone/>
            </a:pPr>
            <a:r>
              <a:rPr lang="en-US" b="0" i="0" u="none" strike="noStrike" cap="none">
                <a:solidFill>
                  <a:srgbClr val="010000"/>
                </a:solidFill>
              </a:rPr>
              <a:t>Glen McClish</a:t>
            </a:r>
          </a:p>
          <a:p>
            <a:pPr marL="0" lvl="0" indent="0">
              <a:spcBef>
                <a:spcPts val="0"/>
              </a:spcBef>
              <a:spcAft>
                <a:spcPts val="600"/>
              </a:spcAft>
              <a:buClr>
                <a:srgbClr val="000000"/>
              </a:buClr>
              <a:buSzPts val="2900"/>
              <a:buFont typeface="Arial"/>
              <a:buNone/>
            </a:pPr>
            <a:r>
              <a:rPr lang="en-US" b="0" i="0" u="none" strike="noStrike" cap="none">
                <a:solidFill>
                  <a:srgbClr val="010000"/>
                </a:solidFill>
              </a:rPr>
              <a:t>San Diego State University</a:t>
            </a:r>
          </a:p>
          <a:p>
            <a:pPr marL="0" lvl="0" indent="0">
              <a:spcBef>
                <a:spcPts val="0"/>
              </a:spcBef>
              <a:spcAft>
                <a:spcPts val="600"/>
              </a:spcAft>
              <a:buClr>
                <a:srgbClr val="000000"/>
              </a:buClr>
              <a:buFont typeface="Arial"/>
              <a:buNone/>
            </a:pPr>
            <a:r>
              <a:rPr lang="en-US" b="0" i="0" u="none" strike="noStrike" cap="none">
                <a:solidFill>
                  <a:srgbClr val="010000"/>
                </a:solidFill>
              </a:rPr>
              <a:t>gmcclish@sdsu.edu  </a:t>
            </a:r>
          </a:p>
          <a:p>
            <a:pPr marL="0" lvl="0" indent="0">
              <a:spcBef>
                <a:spcPts val="0"/>
              </a:spcBef>
              <a:spcAft>
                <a:spcPts val="600"/>
              </a:spcAft>
              <a:buClr>
                <a:srgbClr val="000000"/>
              </a:buClr>
              <a:buFont typeface="Arial"/>
              <a:buNone/>
            </a:pPr>
            <a:endParaRPr lang="en-US" b="0" i="0" u="none" strike="noStrike" cap="none">
              <a:solidFill>
                <a:srgbClr val="010000"/>
              </a:solidFill>
            </a:endParaRPr>
          </a:p>
          <a:p>
            <a:pPr marL="0" lvl="0" indent="0">
              <a:spcBef>
                <a:spcPts val="0"/>
              </a:spcBef>
              <a:spcAft>
                <a:spcPts val="600"/>
              </a:spcAft>
              <a:buClr>
                <a:srgbClr val="000000"/>
              </a:buClr>
              <a:buSzPts val="2900"/>
              <a:buFont typeface="Arial"/>
              <a:buNone/>
            </a:pPr>
            <a:endParaRPr lang="en-US" b="0" i="0" u="none" strike="noStrike" cap="none">
              <a:solidFill>
                <a:srgbClr val="010000"/>
              </a:solidFill>
            </a:endParaRPr>
          </a:p>
          <a:p>
            <a:pPr marL="0" lvl="0" indent="0">
              <a:spcBef>
                <a:spcPts val="0"/>
              </a:spcBef>
              <a:spcAft>
                <a:spcPts val="600"/>
              </a:spcAft>
              <a:buClr>
                <a:srgbClr val="000000"/>
              </a:buClr>
              <a:buFont typeface="Arial"/>
              <a:buNone/>
            </a:pPr>
            <a:endParaRPr lang="en-US" b="0" i="0" u="none" strike="noStrike" cap="none">
              <a:solidFill>
                <a:srgbClr val="010000"/>
              </a:solidFill>
            </a:endParaRPr>
          </a:p>
        </p:txBody>
      </p:sp>
      <p:pic>
        <p:nvPicPr>
          <p:cNvPr id="3" name="Picture 2">
            <a:extLst>
              <a:ext uri="{FF2B5EF4-FFF2-40B4-BE49-F238E27FC236}">
                <a16:creationId xmlns:a16="http://schemas.microsoft.com/office/drawing/2014/main" id="{60522381-734B-6D92-987E-6FA554C85211}"/>
              </a:ext>
            </a:extLst>
          </p:cNvPr>
          <p:cNvPicPr>
            <a:picLocks noChangeAspect="1"/>
          </p:cNvPicPr>
          <p:nvPr/>
        </p:nvPicPr>
        <p:blipFill>
          <a:blip r:embed="rId3"/>
          <a:stretch>
            <a:fillRect/>
          </a:stretch>
        </p:blipFill>
        <p:spPr>
          <a:xfrm>
            <a:off x="7122160" y="2898934"/>
            <a:ext cx="3251200" cy="3236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609600" y="1371600"/>
            <a:ext cx="10972800" cy="914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sz="2800" dirty="0">
                <a:latin typeface="Times New Roman" panose="02020603050405020304" pitchFamily="18" charset="0"/>
                <a:cs typeface="Times New Roman" panose="02020603050405020304" pitchFamily="18" charset="0"/>
              </a:rPr>
              <a:t>Completing the Arc:  Composing with Antithesis</a:t>
            </a:r>
            <a:endParaRPr dirty="0">
              <a:latin typeface="Times New Roman" panose="02020603050405020304" pitchFamily="18" charset="0"/>
              <a:cs typeface="Times New Roman" panose="02020603050405020304" pitchFamily="18" charset="0"/>
            </a:endParaRPr>
          </a:p>
        </p:txBody>
      </p:sp>
      <p:sp>
        <p:nvSpPr>
          <p:cNvPr id="165" name="Google Shape;165;p24"/>
          <p:cNvSpPr txBox="1">
            <a:spLocks noGrp="1"/>
          </p:cNvSpPr>
          <p:nvPr>
            <p:ph type="body" idx="1"/>
          </p:nvPr>
        </p:nvSpPr>
        <p:spPr>
          <a:xfrm>
            <a:off x="609600" y="2362200"/>
            <a:ext cx="10972800" cy="379796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None/>
            </a:pPr>
            <a:r>
              <a:rPr lang="en-US" dirty="0">
                <a:solidFill>
                  <a:schemeClr val="dk1"/>
                </a:solidFill>
                <a:latin typeface="Times New Roman" panose="02020603050405020304" pitchFamily="18" charset="0"/>
                <a:cs typeface="Times New Roman" panose="02020603050405020304" pitchFamily="18" charset="0"/>
              </a:rPr>
              <a:t>1. What kinds of culminating composing assignments could feature antithesis is the central rhetorical strategy?  </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None/>
            </a:pPr>
            <a:r>
              <a:rPr lang="en-US" dirty="0">
                <a:solidFill>
                  <a:schemeClr val="dk1"/>
                </a:solidFill>
                <a:latin typeface="Times New Roman" panose="02020603050405020304" pitchFamily="18" charset="0"/>
                <a:cs typeface="Times New Roman" panose="02020603050405020304" pitchFamily="18" charset="0"/>
              </a:rPr>
              <a:t>2. What are the particular affordances of antitheses that emphasize either/or differences, including those that reframe other antitheses?  </a:t>
            </a:r>
          </a:p>
          <a:p>
            <a:pPr marL="0" lvl="0" indent="0" algn="l" rtl="0">
              <a:spcBef>
                <a:spcPts val="360"/>
              </a:spcBef>
              <a:spcAft>
                <a:spcPts val="0"/>
              </a:spcAft>
              <a:buClr>
                <a:schemeClr val="dk1"/>
              </a:buClr>
              <a:buSzPts val="1100"/>
              <a:buNone/>
            </a:pPr>
            <a:endParaRPr lang="en-US"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None/>
            </a:pPr>
            <a:r>
              <a:rPr lang="en-US" dirty="0">
                <a:solidFill>
                  <a:schemeClr val="dk1"/>
                </a:solidFill>
                <a:latin typeface="Times New Roman" panose="02020603050405020304" pitchFamily="18" charset="0"/>
                <a:cs typeface="Times New Roman" panose="02020603050405020304" pitchFamily="18" charset="0"/>
              </a:rPr>
              <a:t>3. How does the strategy of antithesis affect the ethos of the rhetor?  What are the consequences of this?</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body" idx="1"/>
          </p:nvPr>
        </p:nvSpPr>
        <p:spPr>
          <a:xfrm>
            <a:off x="213750" y="1404300"/>
            <a:ext cx="11354700" cy="54537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b="1" dirty="0">
                <a:latin typeface="Times New Roman" panose="02020603050405020304" pitchFamily="18" charset="0"/>
                <a:cs typeface="Times New Roman" panose="02020603050405020304" pitchFamily="18" charset="0"/>
              </a:rPr>
              <a:t>Arguments Based on Paradox</a:t>
            </a:r>
            <a:br>
              <a:rPr lang="en-US" b="1" dirty="0">
                <a:latin typeface="Times New Roman" panose="02020603050405020304" pitchFamily="18" charset="0"/>
                <a:cs typeface="Times New Roman" panose="02020603050405020304" pitchFamily="18" charset="0"/>
              </a:rPr>
            </a:br>
            <a:endParaRPr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In contrast with antithesis, the strategy of paradox brings together apparent oppositions and resolves contradictions.  Here is </a:t>
            </a:r>
            <a:r>
              <a:rPr lang="en-US" dirty="0">
                <a:solidFill>
                  <a:schemeClr val="dk1"/>
                </a:solidFill>
                <a:latin typeface="Times New Roman" panose="02020603050405020304" pitchFamily="18" charset="0"/>
                <a:cs typeface="Times New Roman" panose="02020603050405020304" pitchFamily="18" charset="0"/>
              </a:rPr>
              <a:t>Fahnestock’s definition of paradox:  “On its face the paradoxical proposition is deliberately self-contradicting. . . .  The speaker maintains a contradiction, knowing that the audience will perceive it as such, and then goes on to solve it” (118). </a:t>
            </a:r>
            <a:br>
              <a:rPr lang="en-US" dirty="0">
                <a:solidFill>
                  <a:schemeClr val="dk1"/>
                </a:solidFill>
                <a:latin typeface="Times New Roman" panose="02020603050405020304" pitchFamily="18" charset="0"/>
                <a:cs typeface="Times New Roman" panose="02020603050405020304" pitchFamily="18" charset="0"/>
              </a:rPr>
            </a:br>
            <a:br>
              <a:rPr lang="en-US" dirty="0">
                <a:solidFill>
                  <a:schemeClr val="dk1"/>
                </a:solidFill>
                <a:latin typeface="Times New Roman" panose="02020603050405020304" pitchFamily="18" charset="0"/>
                <a:cs typeface="Times New Roman" panose="02020603050405020304" pitchFamily="18" charset="0"/>
              </a:rPr>
            </a:br>
            <a:r>
              <a:rPr lang="en-US" dirty="0">
                <a:solidFill>
                  <a:schemeClr val="dk1"/>
                </a:solidFill>
                <a:latin typeface="Times New Roman" panose="02020603050405020304" pitchFamily="18" charset="0"/>
                <a:cs typeface="Times New Roman" panose="02020603050405020304" pitchFamily="18" charset="0"/>
              </a:rPr>
              <a:t>There is an artful, even mystical quality about paradoxes that when employed </a:t>
            </a:r>
            <a:r>
              <a:rPr lang="en-US" dirty="0" err="1">
                <a:solidFill>
                  <a:schemeClr val="dk1"/>
                </a:solidFill>
                <a:latin typeface="Times New Roman" panose="02020603050405020304" pitchFamily="18" charset="0"/>
                <a:cs typeface="Times New Roman" panose="02020603050405020304" pitchFamily="18" charset="0"/>
              </a:rPr>
              <a:t>kairotically</a:t>
            </a:r>
            <a:r>
              <a:rPr lang="en-US" dirty="0">
                <a:solidFill>
                  <a:schemeClr val="dk1"/>
                </a:solidFill>
                <a:latin typeface="Times New Roman" panose="02020603050405020304" pitchFamily="18" charset="0"/>
                <a:cs typeface="Times New Roman" panose="02020603050405020304" pitchFamily="18" charset="0"/>
              </a:rPr>
              <a:t> conveys a unique rhetorical power.  Like antithesis, paradox is a transferable skill for analysis and invention.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138550" y="1153400"/>
            <a:ext cx="11443800" cy="780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King’s Paradox in “I’ve Been to the Mountaintop” as Mentor Text</a:t>
            </a:r>
            <a:endParaRPr sz="2800" dirty="0">
              <a:latin typeface="Times New Roman" panose="02020603050405020304" pitchFamily="18" charset="0"/>
              <a:cs typeface="Times New Roman" panose="02020603050405020304" pitchFamily="18" charset="0"/>
            </a:endParaRPr>
          </a:p>
        </p:txBody>
      </p:sp>
      <p:sp>
        <p:nvSpPr>
          <p:cNvPr id="178" name="Google Shape;178;p26"/>
          <p:cNvSpPr txBox="1">
            <a:spLocks noGrp="1"/>
          </p:cNvSpPr>
          <p:nvPr>
            <p:ph type="body" idx="1"/>
          </p:nvPr>
        </p:nvSpPr>
        <p:spPr>
          <a:xfrm>
            <a:off x="511800" y="2010650"/>
            <a:ext cx="11168400" cy="4743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King emphasized that despite the formidable challenges African Americans faced in 1968, if the audience exercised agency in support of the Memphis sanitation workers they could further the goals of the Civil Rights movement.</a:t>
            </a:r>
            <a:endParaRPr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body" idx="1"/>
          </p:nvPr>
        </p:nvSpPr>
        <p:spPr>
          <a:xfrm>
            <a:off x="78658" y="1158317"/>
            <a:ext cx="12077429" cy="53799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b="1" dirty="0">
                <a:latin typeface="Times New Roman" panose="02020603050405020304" pitchFamily="18" charset="0"/>
                <a:cs typeface="Times New Roman" panose="02020603050405020304" pitchFamily="18" charset="0"/>
              </a:rPr>
              <a:t>I’ve Been to the Mountaintop</a:t>
            </a:r>
          </a:p>
          <a:p>
            <a:pPr marL="0" lvl="0" indent="0" algn="ctr" rtl="0">
              <a:spcBef>
                <a:spcPts val="360"/>
              </a:spcBef>
              <a:spcAft>
                <a:spcPts val="0"/>
              </a:spcAft>
              <a:buNone/>
            </a:pPr>
            <a:endParaRPr b="1" dirty="0"/>
          </a:p>
          <a:p>
            <a:pPr marL="0" lvl="0" indent="0" algn="l" rtl="0">
              <a:spcBef>
                <a:spcPts val="360"/>
              </a:spcBef>
              <a:spcAft>
                <a:spcPts val="0"/>
              </a:spcAft>
              <a:buNone/>
            </a:pPr>
            <a:r>
              <a:rPr lang="en-US" sz="2400" dirty="0">
                <a:latin typeface="Times New Roman" panose="02020603050405020304" pitchFamily="18" charset="0"/>
                <a:cs typeface="Times New Roman" panose="02020603050405020304" pitchFamily="18" charset="0"/>
              </a:rPr>
              <a:t>Something is happening in Memphis; something is happening in our world. And you know, if I were standing at the beginning of time, with the possibility of taking a kind of general and panoramic view of the whole of human history up to now, and the Almighty said to me, “Martin Luther King, which age would you like to live in?”  Strangely enough, I would turn to the Almighty, and say, “If you allow me to live just a few years in the second half of the 20th century, I will be happy.”  </a:t>
            </a:r>
            <a:r>
              <a:rPr lang="en-US" sz="2400" dirty="0">
                <a:solidFill>
                  <a:schemeClr val="dk1"/>
                </a:solidFill>
                <a:latin typeface="Times New Roman" panose="02020603050405020304" pitchFamily="18" charset="0"/>
                <a:cs typeface="Times New Roman" panose="02020603050405020304" pitchFamily="18" charset="0"/>
              </a:rPr>
              <a:t>Now that’s a strange statement to make, because the world is all messed up. The nation is sick. Trouble is in the land; confusion all around. That’s a strange statement. But I know, somehow, that only when it is dark enough can you see the stars. And I see God working in this period of the twentieth century in a way that men, in some strange way, are responding [to]—something is happening in our world (207–09).</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609600" y="1115300"/>
            <a:ext cx="10972800" cy="102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endParaRPr dirty="0">
              <a:solidFill>
                <a:schemeClr val="dk1"/>
              </a:solidFill>
            </a:endParaRPr>
          </a:p>
          <a:p>
            <a:pPr marL="0" lvl="0" indent="0" algn="ctr" rtl="0">
              <a:spcBef>
                <a:spcPts val="1300"/>
              </a:spcBef>
              <a:spcAft>
                <a:spcPts val="0"/>
              </a:spcAft>
              <a:buClr>
                <a:schemeClr val="dk1"/>
              </a:buClr>
              <a:buSzPts val="1100"/>
              <a:buFont typeface="Arial"/>
              <a:buNone/>
            </a:pPr>
            <a:endParaRPr dirty="0">
              <a:solidFill>
                <a:schemeClr val="dk1"/>
              </a:solidFill>
            </a:endParaRPr>
          </a:p>
          <a:p>
            <a:pPr marL="0" lvl="0" indent="0" algn="ctr" rtl="0">
              <a:spcBef>
                <a:spcPts val="1300"/>
              </a:spcBef>
              <a:spcAft>
                <a:spcPts val="0"/>
              </a:spcAft>
              <a:buClr>
                <a:schemeClr val="dk1"/>
              </a:buClr>
              <a:buSzPts val="1100"/>
              <a:buFont typeface="Arial"/>
              <a:buNone/>
            </a:pPr>
            <a:endParaRPr dirty="0">
              <a:solidFill>
                <a:schemeClr val="dk1"/>
              </a:solidFill>
            </a:endParaRPr>
          </a:p>
          <a:p>
            <a:pPr marL="0" lvl="0" indent="0" algn="ctr" rtl="0">
              <a:spcBef>
                <a:spcPts val="1300"/>
              </a:spcBef>
              <a:spcAft>
                <a:spcPts val="0"/>
              </a:spcAft>
              <a:buClr>
                <a:schemeClr val="dk1"/>
              </a:buClr>
              <a:buSzPts val="1100"/>
              <a:buFont typeface="Arial"/>
              <a:buNone/>
            </a:pPr>
            <a:endParaRPr dirty="0">
              <a:solidFill>
                <a:schemeClr val="dk1"/>
              </a:solidFill>
            </a:endParaRPr>
          </a:p>
          <a:p>
            <a:pPr marL="0" lvl="0" indent="0" algn="ctr" rtl="0">
              <a:spcBef>
                <a:spcPts val="1300"/>
              </a:spcBef>
              <a:spcAft>
                <a:spcPts val="0"/>
              </a:spcAft>
              <a:buClr>
                <a:schemeClr val="dk1"/>
              </a:buClr>
              <a:buSzPts val="1100"/>
              <a:buFont typeface="Arial"/>
              <a:buNone/>
            </a:pPr>
            <a:endParaRPr dirty="0">
              <a:solidFill>
                <a:schemeClr val="dk1"/>
              </a:solidFill>
            </a:endParaRPr>
          </a:p>
          <a:p>
            <a:pPr marL="0" lvl="0" indent="0" algn="ctr" rtl="0">
              <a:spcBef>
                <a:spcPts val="1300"/>
              </a:spcBef>
              <a:spcAft>
                <a:spcPts val="1300"/>
              </a:spcAft>
              <a:buClr>
                <a:schemeClr val="dk1"/>
              </a:buClr>
              <a:buSzPts val="1100"/>
              <a:buFont typeface="Arial"/>
              <a:buNone/>
            </a:pPr>
            <a:r>
              <a:rPr lang="en-US" sz="2800" dirty="0">
                <a:solidFill>
                  <a:schemeClr val="dk1"/>
                </a:solidFill>
                <a:latin typeface="Times New Roman" panose="02020603050405020304" pitchFamily="18" charset="0"/>
                <a:cs typeface="Times New Roman" panose="02020603050405020304" pitchFamily="18" charset="0"/>
              </a:rPr>
              <a:t>Lorde’s Paradoxes in “The Transformation of Silence into </a:t>
            </a:r>
            <a:br>
              <a:rPr lang="en-US" sz="2800" dirty="0">
                <a:solidFill>
                  <a:schemeClr val="dk1"/>
                </a:solidFill>
                <a:latin typeface="Times New Roman" panose="02020603050405020304" pitchFamily="18" charset="0"/>
                <a:cs typeface="Times New Roman" panose="02020603050405020304" pitchFamily="18" charset="0"/>
              </a:rPr>
            </a:br>
            <a:r>
              <a:rPr lang="en-US" sz="2800" dirty="0">
                <a:solidFill>
                  <a:schemeClr val="dk1"/>
                </a:solidFill>
                <a:latin typeface="Times New Roman" panose="02020603050405020304" pitchFamily="18" charset="0"/>
                <a:cs typeface="Times New Roman" panose="02020603050405020304" pitchFamily="18" charset="0"/>
              </a:rPr>
              <a:t>Language and Action” as Mentor Text</a:t>
            </a:r>
            <a:endParaRPr sz="2800" dirty="0">
              <a:solidFill>
                <a:schemeClr val="dk1"/>
              </a:solidFill>
              <a:latin typeface="Times New Roman" panose="02020603050405020304" pitchFamily="18" charset="0"/>
              <a:cs typeface="Times New Roman" panose="02020603050405020304" pitchFamily="18" charset="0"/>
            </a:endParaRPr>
          </a:p>
        </p:txBody>
      </p:sp>
      <p:sp>
        <p:nvSpPr>
          <p:cNvPr id="191" name="Google Shape;191;p28"/>
          <p:cNvSpPr txBox="1">
            <a:spLocks noGrp="1"/>
          </p:cNvSpPr>
          <p:nvPr>
            <p:ph type="body" idx="1"/>
          </p:nvPr>
        </p:nvSpPr>
        <p:spPr>
          <a:xfrm>
            <a:off x="5713050" y="5735093"/>
            <a:ext cx="5869349" cy="168876"/>
          </a:xfrm>
          <a:prstGeom prst="rect">
            <a:avLst/>
          </a:prstGeom>
        </p:spPr>
        <p:txBody>
          <a:bodyPr spcFirstLastPara="1" wrap="square" lIns="91425" tIns="45700" rIns="91425" bIns="45700" anchor="t" anchorCtr="0">
            <a:noAutofit/>
          </a:bodyPr>
          <a:lstStyle/>
          <a:p>
            <a:pPr marL="0" lvl="0" indent="0" algn="l" rtl="0">
              <a:spcBef>
                <a:spcPts val="0"/>
              </a:spcBef>
              <a:spcAft>
                <a:spcPts val="1300"/>
              </a:spcAft>
              <a:buClr>
                <a:schemeClr val="dk1"/>
              </a:buClr>
              <a:buSzPts val="1100"/>
              <a:buFont typeface="Arial"/>
              <a:buNone/>
            </a:pPr>
            <a:endParaRPr sz="2400" dirty="0"/>
          </a:p>
        </p:txBody>
      </p:sp>
      <p:pic>
        <p:nvPicPr>
          <p:cNvPr id="2050" name="Picture 2">
            <a:extLst>
              <a:ext uri="{FF2B5EF4-FFF2-40B4-BE49-F238E27FC236}">
                <a16:creationId xmlns:a16="http://schemas.microsoft.com/office/drawing/2014/main" id="{24D1DF93-B818-E61B-88F9-54F2656E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760" y="2039239"/>
            <a:ext cx="5568608" cy="3341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9246BF-7DB9-5318-3AEB-E464B975769F}"/>
              </a:ext>
            </a:extLst>
          </p:cNvPr>
          <p:cNvSpPr txBox="1"/>
          <p:nvPr/>
        </p:nvSpPr>
        <p:spPr>
          <a:xfrm>
            <a:off x="337820" y="2144000"/>
            <a:ext cx="5375230" cy="2893100"/>
          </a:xfrm>
          <a:prstGeom prst="rect">
            <a:avLst/>
          </a:prstGeom>
          <a:noFill/>
        </p:spPr>
        <p:txBody>
          <a:bodyPr wrap="square">
            <a:spAutoFit/>
          </a:bodyPr>
          <a:lstStyle/>
          <a:p>
            <a:pPr marL="0" lvl="0" indent="0" algn="l" rtl="0">
              <a:spcBef>
                <a:spcPts val="360"/>
              </a:spcBef>
              <a:spcAft>
                <a:spcPts val="0"/>
              </a:spcAft>
              <a:buNone/>
            </a:pPr>
            <a:r>
              <a:rPr lang="en-US" sz="2400" dirty="0">
                <a:latin typeface="Times New Roman" panose="02020603050405020304" pitchFamily="18" charset="0"/>
                <a:cs typeface="Times New Roman" panose="02020603050405020304" pitchFamily="18" charset="0"/>
              </a:rPr>
              <a:t>A key rhetorical affordance of Audre Lorde’s paper  “The Transformation of Silence into Language and Action” (</a:t>
            </a:r>
            <a:r>
              <a:rPr lang="en-US" sz="2400" dirty="0">
                <a:solidFill>
                  <a:schemeClr val="dk1"/>
                </a:solidFill>
                <a:latin typeface="Times New Roman" panose="02020603050405020304" pitchFamily="18" charset="0"/>
                <a:cs typeface="Times New Roman" panose="02020603050405020304" pitchFamily="18" charset="0"/>
              </a:rPr>
              <a:t>delivered on December 28, 1977, at the Modern  Language Association’s “Lesbian and Literature Panel” in Chicago) </a:t>
            </a:r>
            <a:r>
              <a:rPr lang="en-US" sz="2400" dirty="0">
                <a:latin typeface="Times New Roman" panose="02020603050405020304" pitchFamily="18" charset="0"/>
                <a:cs typeface="Times New Roman" panose="02020603050405020304" pitchFamily="18" charset="0"/>
              </a:rPr>
              <a:t>is the strategy of paradox.</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FFD78CD-76C0-7031-63DB-DDFF01610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264919"/>
            <a:ext cx="9274175" cy="556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025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FBFA9-36ED-B08A-5DEC-A8D3397CD4F0}"/>
              </a:ext>
            </a:extLst>
          </p:cNvPr>
          <p:cNvSpPr txBox="1"/>
          <p:nvPr/>
        </p:nvSpPr>
        <p:spPr>
          <a:xfrm>
            <a:off x="1" y="1003384"/>
            <a:ext cx="11503742" cy="4760278"/>
          </a:xfrm>
          <a:prstGeom prst="rect">
            <a:avLst/>
          </a:prstGeom>
          <a:noFill/>
        </p:spPr>
        <p:txBody>
          <a:bodyPr wrap="square">
            <a:spAutoFit/>
          </a:bodyPr>
          <a:lstStyle/>
          <a:p>
            <a:pPr marL="0" lvl="0" indent="0" algn="ctr" rtl="0">
              <a:spcBef>
                <a:spcPts val="360"/>
              </a:spcBef>
              <a:spcAft>
                <a:spcPts val="0"/>
              </a:spcAft>
              <a:buClr>
                <a:schemeClr val="dk1"/>
              </a:buClr>
              <a:buSzPts val="1100"/>
              <a:buFont typeface="Arial"/>
              <a:buNone/>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Transformation of Silence into Language and Action” </a:t>
            </a:r>
            <a:endParaRPr lang="en-US" sz="2800" b="1" dirty="0">
              <a:solidFill>
                <a:schemeClr val="dk1"/>
              </a:solidFill>
              <a:latin typeface="Times New Roman" panose="02020603050405020304" pitchFamily="18" charset="0"/>
              <a:cs typeface="Times New Roman" panose="02020603050405020304" pitchFamily="18" charset="0"/>
            </a:endParaRPr>
          </a:p>
          <a:p>
            <a:pPr marL="0" lvl="0" indent="0" algn="ctr" rtl="0">
              <a:spcBef>
                <a:spcPts val="360"/>
              </a:spcBef>
              <a:spcAft>
                <a:spcPts val="0"/>
              </a:spcAft>
              <a:buClr>
                <a:schemeClr val="dk1"/>
              </a:buClr>
              <a:buSzPts val="1100"/>
              <a:buFont typeface="Arial"/>
              <a:buNone/>
            </a:pPr>
            <a:r>
              <a:rPr lang="en-US" sz="2800" b="1" dirty="0">
                <a:solidFill>
                  <a:schemeClr val="dk1"/>
                </a:solidFill>
                <a:latin typeface="Times New Roman" panose="02020603050405020304" pitchFamily="18" charset="0"/>
                <a:cs typeface="Times New Roman" panose="02020603050405020304" pitchFamily="18" charset="0"/>
              </a:rPr>
              <a:t>Questions for Discussion</a:t>
            </a:r>
          </a:p>
          <a:p>
            <a:pPr marL="0" lvl="0" indent="0" algn="l" rtl="0">
              <a:spcBef>
                <a:spcPts val="360"/>
              </a:spcBef>
              <a:spcAft>
                <a:spcPts val="0"/>
              </a:spcAft>
              <a:buClr>
                <a:schemeClr val="dk1"/>
              </a:buClr>
              <a:buSzPts val="1100"/>
              <a:buFont typeface="Arial"/>
              <a:buNone/>
            </a:pPr>
            <a:endParaRPr lang="en-US" sz="2800"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sz="2800" dirty="0">
                <a:latin typeface="Times New Roman" panose="02020603050405020304" pitchFamily="18" charset="0"/>
                <a:cs typeface="Times New Roman" panose="02020603050405020304" pitchFamily="18" charset="0"/>
              </a:rPr>
              <a:t>1. How does paradox seem to work as a primary rhetorical strategy in the selection from “The Transformation of Silence into Language and Action”?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What seeming realities does Lorde encourage the audience to reimagine?</a:t>
            </a:r>
          </a:p>
          <a:p>
            <a:pPr marL="0" lvl="0" indent="0" algn="l" rtl="0">
              <a:spcBef>
                <a:spcPts val="360"/>
              </a:spcBef>
              <a:spcAft>
                <a:spcPts val="0"/>
              </a:spcAft>
              <a:buNone/>
            </a:pPr>
            <a:endParaRPr lang="en-US" sz="2800"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sz="2800" dirty="0">
                <a:latin typeface="Times New Roman" panose="02020603050405020304" pitchFamily="18" charset="0"/>
                <a:cs typeface="Times New Roman" panose="02020603050405020304" pitchFamily="18" charset="0"/>
              </a:rPr>
              <a:t>2. What do readings with and against the grain reveal about Lorde’s argument?</a:t>
            </a:r>
          </a:p>
          <a:p>
            <a:pPr marL="0" lvl="0" indent="0" algn="l" rtl="0">
              <a:spcBef>
                <a:spcPts val="360"/>
              </a:spcBef>
              <a:spcAft>
                <a:spcPts val="0"/>
              </a:spcAft>
              <a:buNone/>
            </a:pPr>
            <a:endParaRPr lang="en-US" sz="2800"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sz="2800" dirty="0">
                <a:latin typeface="Times New Roman" panose="02020603050405020304" pitchFamily="18" charset="0"/>
                <a:cs typeface="Times New Roman" panose="02020603050405020304" pitchFamily="18" charset="0"/>
              </a:rPr>
              <a:t>3. How does Lorde’s ethos relate to the strategy of paradox?</a:t>
            </a:r>
          </a:p>
        </p:txBody>
      </p:sp>
    </p:spTree>
    <p:extLst>
      <p:ext uri="{BB962C8B-B14F-4D97-AF65-F5344CB8AC3E}">
        <p14:creationId xmlns:p14="http://schemas.microsoft.com/office/powerpoint/2010/main" val="30066991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39B192-3CB0-56A1-1D61-4C30D38CAFB6}"/>
              </a:ext>
            </a:extLst>
          </p:cNvPr>
          <p:cNvSpPr txBox="1"/>
          <p:nvPr/>
        </p:nvSpPr>
        <p:spPr>
          <a:xfrm>
            <a:off x="678426" y="1530026"/>
            <a:ext cx="11149779" cy="5262979"/>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Malcolm X, “The Ballot or the Bullet,” Revisited</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Unification through common characteristics or ground, rather than paradox:</a:t>
            </a:r>
            <a:endParaRPr lang="en-US" sz="2800" b="1" i="0" dirty="0">
              <a:solidFill>
                <a:srgbClr val="000000"/>
              </a:solidFill>
              <a:effectLst/>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Times New Roman" panose="02020603050405020304" pitchFamily="18" charset="0"/>
                <a:cs typeface="Times New Roman" panose="02020603050405020304" pitchFamily="18" charset="0"/>
              </a:rPr>
              <a:t>So today, though Islam is my religious philosophy, my political, economic and social philosophy is black nationalism. You and I —</a:t>
            </a:r>
            <a:r>
              <a:rPr lang="en-US" sz="2800" b="0" i="1" dirty="0">
                <a:solidFill>
                  <a:srgbClr val="000000"/>
                </a:solidFill>
                <a:effectLst/>
                <a:latin typeface="Times New Roman" panose="02020603050405020304" pitchFamily="18" charset="0"/>
                <a:cs typeface="Times New Roman" panose="02020603050405020304" pitchFamily="18" charset="0"/>
              </a:rPr>
              <a:t>[applause]</a:t>
            </a:r>
            <a:r>
              <a:rPr lang="en-US" sz="2800" b="0" i="0" dirty="0">
                <a:solidFill>
                  <a:srgbClr val="000000"/>
                </a:solidFill>
                <a:effectLst/>
                <a:latin typeface="Times New Roman" panose="02020603050405020304" pitchFamily="18" charset="0"/>
                <a:cs typeface="Times New Roman" panose="02020603050405020304" pitchFamily="18" charset="0"/>
              </a:rPr>
              <a:t> As I say, if we bring up religion, we’ll have differences, we’ll have arguments, and we’ll never be able to get together. But if we keep our religion at home, keep our religion in the closet, keep our religion between ourselves and our God, but when we come out here we have a fight that’s common to all of us against an enemy who is common to all of us. </a:t>
            </a:r>
            <a:r>
              <a:rPr lang="en-US" sz="2800" b="0" i="1" dirty="0">
                <a:solidFill>
                  <a:srgbClr val="000000"/>
                </a:solidFill>
                <a:effectLst/>
                <a:latin typeface="Times New Roman" panose="02020603050405020304" pitchFamily="18" charset="0"/>
                <a:cs typeface="Times New Roman" panose="02020603050405020304" pitchFamily="18" charset="0"/>
              </a:rPr>
              <a:t>[applause]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592897"/>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19100" y="1257300"/>
            <a:ext cx="10972800" cy="914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ompleting the Arc:  Composing with Paradox</a:t>
            </a:r>
            <a:endParaRPr sz="2800" dirty="0">
              <a:latin typeface="Times New Roman" panose="02020603050405020304" pitchFamily="18" charset="0"/>
              <a:cs typeface="Times New Roman" panose="02020603050405020304" pitchFamily="18" charset="0"/>
            </a:endParaRPr>
          </a:p>
        </p:txBody>
      </p:sp>
      <p:sp>
        <p:nvSpPr>
          <p:cNvPr id="205" name="Google Shape;205;p30"/>
          <p:cNvSpPr txBox="1">
            <a:spLocks noGrp="1"/>
          </p:cNvSpPr>
          <p:nvPr>
            <p:ph type="body" idx="1"/>
          </p:nvPr>
        </p:nvSpPr>
        <p:spPr>
          <a:xfrm>
            <a:off x="137653" y="2362199"/>
            <a:ext cx="11877366" cy="429423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1. What kind of arguments could students compose in which paradox functions as their central rhetorical strategy?  </a:t>
            </a:r>
            <a:endParaRPr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2. What are the particular affordances of paradox?</a:t>
            </a:r>
          </a:p>
          <a:p>
            <a:pPr marL="0" lvl="0" indent="0" algn="l" rtl="0">
              <a:spcBef>
                <a:spcPts val="360"/>
              </a:spcBef>
              <a:spcAft>
                <a:spcPts val="0"/>
              </a:spcAft>
              <a:buNone/>
            </a:pPr>
            <a:endParaRPr lang="en-US"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3. How does the strategy of paradox affect a rhetor’s ethos?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4. What strategies besides paradox function to collapse or challenge binaries?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xfrm>
            <a:off x="609600" y="1177275"/>
            <a:ext cx="10972800" cy="634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Works Cited</a:t>
            </a:r>
            <a:endParaRPr dirty="0">
              <a:latin typeface="Times New Roman" panose="02020603050405020304" pitchFamily="18" charset="0"/>
              <a:cs typeface="Times New Roman" panose="02020603050405020304" pitchFamily="18" charset="0"/>
            </a:endParaRPr>
          </a:p>
        </p:txBody>
      </p:sp>
      <p:sp>
        <p:nvSpPr>
          <p:cNvPr id="294" name="Google Shape;294;p42"/>
          <p:cNvSpPr txBox="1">
            <a:spLocks noGrp="1"/>
          </p:cNvSpPr>
          <p:nvPr>
            <p:ph type="body" idx="1"/>
          </p:nvPr>
        </p:nvSpPr>
        <p:spPr>
          <a:xfrm>
            <a:off x="114400" y="1811775"/>
            <a:ext cx="11855700" cy="4704600"/>
          </a:xfrm>
          <a:prstGeom prst="rect">
            <a:avLst/>
          </a:prstGeom>
        </p:spPr>
        <p:txBody>
          <a:bodyPr spcFirstLastPara="1" wrap="square" lIns="91425" tIns="45700" rIns="91425" bIns="45700" anchor="t" anchorCtr="0">
            <a:noAutofit/>
          </a:bodyPr>
          <a:lstStyle/>
          <a:p>
            <a:pPr marL="76200" lvl="0" indent="0" algn="l" rtl="0">
              <a:spcBef>
                <a:spcPts val="0"/>
              </a:spcBef>
              <a:spcAft>
                <a:spcPts val="0"/>
              </a:spcAft>
              <a:buSzPts val="2400"/>
              <a:buNone/>
            </a:pPr>
            <a:r>
              <a:rPr lang="en-US" dirty="0">
                <a:latin typeface="Times New Roman" panose="02020603050405020304" pitchFamily="18" charset="0"/>
                <a:cs typeface="Times New Roman" panose="02020603050405020304" pitchFamily="18" charset="0"/>
              </a:rPr>
              <a:t>Fahnestock, Jeanie.  </a:t>
            </a:r>
            <a:r>
              <a:rPr lang="en-US" i="1" dirty="0">
                <a:latin typeface="Times New Roman" panose="02020603050405020304" pitchFamily="18" charset="0"/>
                <a:cs typeface="Times New Roman" panose="02020603050405020304" pitchFamily="18" charset="0"/>
              </a:rPr>
              <a:t>Rhetorical Style: The Uses of Language in Persuasion</a:t>
            </a:r>
            <a:r>
              <a:rPr lang="en-US" dirty="0">
                <a:latin typeface="Times New Roman" panose="02020603050405020304" pitchFamily="18" charset="0"/>
                <a:cs typeface="Times New Roman" panose="02020603050405020304" pitchFamily="18" charset="0"/>
              </a:rPr>
              <a:t>.  Oxford, 2011.</a:t>
            </a:r>
            <a:endParaRPr dirty="0">
              <a:latin typeface="Times New Roman" panose="02020603050405020304" pitchFamily="18" charset="0"/>
              <a:cs typeface="Times New Roman" panose="02020603050405020304" pitchFamily="18" charset="0"/>
            </a:endParaRPr>
          </a:p>
          <a:p>
            <a:pPr marL="76200" lvl="0" indent="0" algn="l" rtl="0">
              <a:spcBef>
                <a:spcPts val="0"/>
              </a:spcBef>
              <a:spcAft>
                <a:spcPts val="0"/>
              </a:spcAft>
              <a:buSzPts val="2400"/>
              <a:buNone/>
            </a:pPr>
            <a:r>
              <a:rPr lang="en-US" dirty="0">
                <a:latin typeface="Times New Roman" panose="02020603050405020304" pitchFamily="18" charset="0"/>
                <a:cs typeface="Times New Roman" panose="02020603050405020304" pitchFamily="18" charset="0"/>
              </a:rPr>
              <a:t>King, Martin Luther.  “I’ve Been to the Mountaintop.”  </a:t>
            </a:r>
            <a:r>
              <a:rPr lang="en-US" i="1" dirty="0">
                <a:latin typeface="Times New Roman" panose="02020603050405020304" pitchFamily="18" charset="0"/>
                <a:cs typeface="Times New Roman" panose="02020603050405020304" pitchFamily="18" charset="0"/>
              </a:rPr>
              <a:t>A Call to Conscience: The Landmark Speeches of Dr Martin Luther King Jr.</a:t>
            </a:r>
            <a:r>
              <a:rPr lang="en-US" dirty="0">
                <a:latin typeface="Times New Roman" panose="02020603050405020304" pitchFamily="18" charset="0"/>
                <a:cs typeface="Times New Roman" panose="02020603050405020304" pitchFamily="18" charset="0"/>
              </a:rPr>
              <a:t>, edited by Clayborne Carson and Kors Shepard, Warner Books, 2001, 207–23.</a:t>
            </a:r>
          </a:p>
          <a:p>
            <a:pPr marL="76200" lvl="0" indent="0" algn="l" rtl="0">
              <a:spcBef>
                <a:spcPts val="0"/>
              </a:spcBef>
              <a:spcAft>
                <a:spcPts val="0"/>
              </a:spcAft>
              <a:buSzPts val="2400"/>
              <a:buNone/>
            </a:pPr>
            <a:r>
              <a:rPr lang="en-US" dirty="0">
                <a:solidFill>
                  <a:schemeClr val="dk1"/>
                </a:solidFill>
                <a:latin typeface="Times New Roman" panose="02020603050405020304" pitchFamily="18" charset="0"/>
                <a:cs typeface="Times New Roman" panose="02020603050405020304" pitchFamily="18" charset="0"/>
              </a:rPr>
              <a:t>Lorde, Audre.  “The Transformation of Silence into Language and Action.”  </a:t>
            </a:r>
            <a:r>
              <a:rPr lang="en-US" i="1" dirty="0">
                <a:solidFill>
                  <a:schemeClr val="dk1"/>
                </a:solidFill>
                <a:latin typeface="Times New Roman" panose="02020603050405020304" pitchFamily="18" charset="0"/>
                <a:cs typeface="Times New Roman" panose="02020603050405020304" pitchFamily="18" charset="0"/>
              </a:rPr>
              <a:t>Sister Outsider</a:t>
            </a:r>
            <a:r>
              <a:rPr lang="en-US" dirty="0">
                <a:solidFill>
                  <a:schemeClr val="dk1"/>
                </a:solidFill>
                <a:latin typeface="Times New Roman" panose="02020603050405020304" pitchFamily="18" charset="0"/>
                <a:cs typeface="Times New Roman" panose="02020603050405020304" pitchFamily="18" charset="0"/>
              </a:rPr>
              <a:t>, The Crossing P, 1984, 40–44.</a:t>
            </a:r>
          </a:p>
          <a:p>
            <a:pPr marL="76200" lvl="0" indent="0" algn="l" rtl="0">
              <a:spcBef>
                <a:spcPts val="0"/>
              </a:spcBef>
              <a:spcAft>
                <a:spcPts val="0"/>
              </a:spcAft>
              <a:buClr>
                <a:schemeClr val="dk1"/>
              </a:buClr>
              <a:buSzPts val="2400"/>
              <a:buNone/>
            </a:pPr>
            <a:r>
              <a:rPr lang="en-US" dirty="0">
                <a:solidFill>
                  <a:schemeClr val="dk1"/>
                </a:solidFill>
                <a:latin typeface="Times New Roman" panose="02020603050405020304" pitchFamily="18" charset="0"/>
                <a:cs typeface="Times New Roman" panose="02020603050405020304" pitchFamily="18" charset="0"/>
              </a:rPr>
              <a:t>Malcolm X.  “The Ballot or the Bullet.”  </a:t>
            </a:r>
            <a:r>
              <a:rPr lang="en-US" i="1" dirty="0">
                <a:solidFill>
                  <a:schemeClr val="dk1"/>
                </a:solidFill>
                <a:latin typeface="Times New Roman" panose="02020603050405020304" pitchFamily="18" charset="0"/>
                <a:cs typeface="Times New Roman" panose="02020603050405020304" pitchFamily="18" charset="0"/>
              </a:rPr>
              <a:t>Say It Loud: Great Speeches on Civil Rights and African American Identity</a:t>
            </a:r>
            <a:r>
              <a:rPr lang="en-US" dirty="0">
                <a:solidFill>
                  <a:schemeClr val="dk1"/>
                </a:solidFill>
                <a:latin typeface="Times New Roman" panose="02020603050405020304" pitchFamily="18" charset="0"/>
                <a:cs typeface="Times New Roman" panose="02020603050405020304" pitchFamily="18" charset="0"/>
              </a:rPr>
              <a:t>, edited by Catherine Ellis and Stephen Smith, The New P, 2020, 1–18.</a:t>
            </a:r>
          </a:p>
          <a:p>
            <a:pPr marL="457200" lvl="0" indent="-381000" algn="l" rtl="0">
              <a:spcBef>
                <a:spcPts val="0"/>
              </a:spcBef>
              <a:spcAft>
                <a:spcPts val="0"/>
              </a:spcAft>
              <a:buSzPts val="2400"/>
              <a:buChar char="•"/>
            </a:pP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3C01-FC4C-FB0E-4D16-72A8281F205B}"/>
              </a:ext>
            </a:extLst>
          </p:cNvPr>
          <p:cNvSpPr>
            <a:spLocks noGrp="1"/>
          </p:cNvSpPr>
          <p:nvPr>
            <p:ph type="title"/>
          </p:nvPr>
        </p:nvSpPr>
        <p:spPr/>
        <p:txBody>
          <a:bodyPr/>
          <a:lstStyle/>
          <a:p>
            <a:pPr algn="ctr"/>
            <a:br>
              <a:rPr lang="en-US" dirty="0"/>
            </a:br>
            <a:r>
              <a:rPr lang="en-US" dirty="0">
                <a:latin typeface="Times New Roman" panose="02020603050405020304" pitchFamily="18" charset="0"/>
                <a:cs typeface="Times New Roman" panose="02020603050405020304" pitchFamily="18" charset="0"/>
              </a:rPr>
              <a:t>“Riddle,” by Josephine Miles</a:t>
            </a:r>
          </a:p>
        </p:txBody>
      </p:sp>
      <p:sp>
        <p:nvSpPr>
          <p:cNvPr id="3" name="Text Placeholder 2">
            <a:extLst>
              <a:ext uri="{FF2B5EF4-FFF2-40B4-BE49-F238E27FC236}">
                <a16:creationId xmlns:a16="http://schemas.microsoft.com/office/drawing/2014/main" id="{A27A5A4E-20CF-AE10-352A-822F4C255EF0}"/>
              </a:ext>
            </a:extLst>
          </p:cNvPr>
          <p:cNvSpPr>
            <a:spLocks noGrp="1"/>
          </p:cNvSpPr>
          <p:nvPr>
            <p:ph type="body" idx="1"/>
          </p:nvPr>
        </p:nvSpPr>
        <p:spPr/>
        <p:txBody>
          <a:bodyPr/>
          <a:lstStyle/>
          <a:p>
            <a:pPr marL="50800" indent="0">
              <a:buNone/>
            </a:pPr>
            <a:r>
              <a:rPr lang="en-US" dirty="0">
                <a:latin typeface="Times New Roman" panose="02020603050405020304" pitchFamily="18" charset="0"/>
                <a:cs typeface="Times New Roman" panose="02020603050405020304" pitchFamily="18" charset="0"/>
              </a:rPr>
              <a:t>You are a riddle I would not unravel,</a:t>
            </a:r>
          </a:p>
          <a:p>
            <a:pPr marL="50800" indent="0">
              <a:buNone/>
            </a:pPr>
            <a:r>
              <a:rPr lang="en-US" dirty="0">
                <a:latin typeface="Times New Roman" panose="02020603050405020304" pitchFamily="18" charset="0"/>
                <a:cs typeface="Times New Roman" panose="02020603050405020304" pitchFamily="18" charset="0"/>
              </a:rPr>
              <a:t>You are the riddle my life comprehends.</a:t>
            </a:r>
          </a:p>
          <a:p>
            <a:pPr marL="50800" indent="0">
              <a:buNone/>
            </a:pPr>
            <a:r>
              <a:rPr lang="en-US" dirty="0">
                <a:latin typeface="Times New Roman" panose="02020603050405020304" pitchFamily="18" charset="0"/>
                <a:cs typeface="Times New Roman" panose="02020603050405020304" pitchFamily="18" charset="0"/>
              </a:rPr>
              <a:t>And who abstracts the marvel</a:t>
            </a:r>
          </a:p>
          <a:p>
            <a:pPr marL="50800" indent="0">
              <a:buNone/>
            </a:pPr>
            <a:r>
              <a:rPr lang="en-US" dirty="0">
                <a:latin typeface="Times New Roman" panose="02020603050405020304" pitchFamily="18" charset="0"/>
                <a:cs typeface="Times New Roman" panose="02020603050405020304" pitchFamily="18" charset="0"/>
              </a:rPr>
              <a:t>Abstracts the story to its sorriest ends.</a:t>
            </a:r>
          </a:p>
          <a:p>
            <a:endParaRPr lang="en-US" dirty="0">
              <a:latin typeface="Times New Roman" panose="02020603050405020304" pitchFamily="18" charset="0"/>
              <a:cs typeface="Times New Roman" panose="02020603050405020304" pitchFamily="18" charset="0"/>
            </a:endParaRPr>
          </a:p>
          <a:p>
            <a:pPr marL="50800" indent="0">
              <a:buNone/>
            </a:pPr>
            <a:r>
              <a:rPr lang="en-US" dirty="0">
                <a:latin typeface="Times New Roman" panose="02020603050405020304" pitchFamily="18" charset="0"/>
                <a:cs typeface="Times New Roman" panose="02020603050405020304" pitchFamily="18" charset="0"/>
              </a:rPr>
              <a:t>But not your riddle.  It is patient,</a:t>
            </a:r>
          </a:p>
          <a:p>
            <a:pPr marL="50800" indent="0">
              <a:buNone/>
            </a:pPr>
            <a:r>
              <a:rPr lang="en-US" dirty="0">
                <a:latin typeface="Times New Roman" panose="02020603050405020304" pitchFamily="18" charset="0"/>
                <a:cs typeface="Times New Roman" panose="02020603050405020304" pitchFamily="18" charset="0"/>
              </a:rPr>
              <a:t>Never more than it says, and since that is</a:t>
            </a:r>
          </a:p>
          <a:p>
            <a:pPr marL="50800" indent="0">
              <a:buNone/>
            </a:pPr>
            <a:r>
              <a:rPr lang="en-US" dirty="0">
                <a:latin typeface="Times New Roman" panose="02020603050405020304" pitchFamily="18" charset="0"/>
                <a:cs typeface="Times New Roman" panose="02020603050405020304" pitchFamily="18" charset="0"/>
              </a:rPr>
              <a:t>Impossible, it is the marvel</a:t>
            </a:r>
          </a:p>
          <a:p>
            <a:pPr marL="50800" indent="0">
              <a:buNone/>
            </a:pPr>
            <a:r>
              <a:rPr lang="en-US" dirty="0">
                <a:latin typeface="Times New Roman" panose="02020603050405020304" pitchFamily="18" charset="0"/>
                <a:cs typeface="Times New Roman" panose="02020603050405020304" pitchFamily="18" charset="0"/>
              </a:rPr>
              <a:t>Nobody, as I am nobody, believes.</a:t>
            </a:r>
          </a:p>
        </p:txBody>
      </p:sp>
    </p:spTree>
    <p:extLst>
      <p:ext uri="{BB962C8B-B14F-4D97-AF65-F5344CB8AC3E}">
        <p14:creationId xmlns:p14="http://schemas.microsoft.com/office/powerpoint/2010/main" val="404313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609600" y="1153400"/>
            <a:ext cx="10972800" cy="495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Supplementary Texts</a:t>
            </a:r>
            <a:endParaRPr sz="2800" dirty="0">
              <a:latin typeface="Times New Roman" panose="02020603050405020304" pitchFamily="18" charset="0"/>
              <a:cs typeface="Times New Roman" panose="02020603050405020304" pitchFamily="18" charset="0"/>
            </a:endParaRPr>
          </a:p>
        </p:txBody>
      </p:sp>
      <p:sp>
        <p:nvSpPr>
          <p:cNvPr id="307" name="Google Shape;307;p44"/>
          <p:cNvSpPr txBox="1">
            <a:spLocks noGrp="1"/>
          </p:cNvSpPr>
          <p:nvPr>
            <p:ph type="body" idx="1"/>
          </p:nvPr>
        </p:nvSpPr>
        <p:spPr>
          <a:xfrm>
            <a:off x="119500" y="1648700"/>
            <a:ext cx="11887200" cy="5029200"/>
          </a:xfrm>
          <a:prstGeom prst="rect">
            <a:avLst/>
          </a:prstGeom>
        </p:spPr>
        <p:txBody>
          <a:bodyPr spcFirstLastPara="1" wrap="square" lIns="91425" tIns="45700" rIns="91425" bIns="45700" anchor="t" anchorCtr="0">
            <a:noAutofit/>
          </a:bodyPr>
          <a:lstStyle/>
          <a:p>
            <a:pPr marL="76200" lvl="0" indent="0" algn="l" rtl="0">
              <a:spcBef>
                <a:spcPts val="560"/>
              </a:spcBef>
              <a:spcAft>
                <a:spcPts val="0"/>
              </a:spcAft>
              <a:buSzPts val="2400"/>
              <a:buNone/>
            </a:pPr>
            <a:r>
              <a:rPr lang="en-US" dirty="0">
                <a:latin typeface="Times New Roman" panose="02020603050405020304" pitchFamily="18" charset="0"/>
                <a:cs typeface="Times New Roman" panose="02020603050405020304" pitchFamily="18" charset="0"/>
              </a:rPr>
              <a:t>Donne, John.  “Batter my heart, three-</a:t>
            </a:r>
            <a:r>
              <a:rPr lang="en-US" dirty="0" err="1">
                <a:latin typeface="Times New Roman" panose="02020603050405020304" pitchFamily="18" charset="0"/>
                <a:cs typeface="Times New Roman" panose="02020603050405020304" pitchFamily="18" charset="0"/>
              </a:rPr>
              <a:t>person’d</a:t>
            </a:r>
            <a:r>
              <a:rPr lang="en-US" dirty="0">
                <a:latin typeface="Times New Roman" panose="02020603050405020304" pitchFamily="18" charset="0"/>
                <a:cs typeface="Times New Roman" panose="02020603050405020304" pitchFamily="18" charset="0"/>
              </a:rPr>
              <a:t> God.” </a:t>
            </a:r>
            <a:r>
              <a:rPr lang="en-US" i="1" dirty="0">
                <a:latin typeface="Times New Roman" panose="02020603050405020304" pitchFamily="18" charset="0"/>
                <a:cs typeface="Times New Roman" panose="02020603050405020304" pitchFamily="18" charset="0"/>
              </a:rPr>
              <a:t>Poetry Foundation</a:t>
            </a:r>
            <a:r>
              <a:rPr lang="en-US" dirty="0">
                <a:latin typeface="Times New Roman" panose="02020603050405020304" pitchFamily="18" charset="0"/>
                <a:cs typeface="Times New Roman" panose="02020603050405020304" pitchFamily="18" charset="0"/>
              </a:rPr>
              <a:t>.  An arresting example of paradox.</a:t>
            </a:r>
            <a:endParaRPr dirty="0">
              <a:latin typeface="Times New Roman" panose="02020603050405020304" pitchFamily="18" charset="0"/>
              <a:cs typeface="Times New Roman" panose="02020603050405020304" pitchFamily="18" charset="0"/>
            </a:endParaRPr>
          </a:p>
          <a:p>
            <a:pPr marL="76200" lvl="0" indent="0" algn="l" rtl="0">
              <a:spcBef>
                <a:spcPts val="0"/>
              </a:spcBef>
              <a:spcAft>
                <a:spcPts val="0"/>
              </a:spcAft>
              <a:buSzPts val="2400"/>
              <a:buNone/>
            </a:pPr>
            <a:r>
              <a:rPr lang="en-US" dirty="0">
                <a:latin typeface="Times New Roman" panose="02020603050405020304" pitchFamily="18" charset="0"/>
                <a:cs typeface="Times New Roman" panose="02020603050405020304" pitchFamily="18" charset="0"/>
              </a:rPr>
              <a:t>Miles, Josephine.  “Riddle.” </a:t>
            </a:r>
            <a:r>
              <a:rPr lang="en-US" i="1" dirty="0">
                <a:latin typeface="Times New Roman" panose="02020603050405020304" pitchFamily="18" charset="0"/>
                <a:cs typeface="Times New Roman" panose="02020603050405020304" pitchFamily="18" charset="0"/>
              </a:rPr>
              <a:t>Collected Poems: 1930-83</a:t>
            </a:r>
            <a:r>
              <a:rPr lang="en-US" dirty="0">
                <a:latin typeface="Times New Roman" panose="02020603050405020304" pitchFamily="18" charset="0"/>
                <a:cs typeface="Times New Roman" panose="02020603050405020304" pitchFamily="18" charset="0"/>
              </a:rPr>
              <a:t>, U of Illinois P, 1983, 107.  An irresistible example of paradox.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69125" y="1207425"/>
            <a:ext cx="10972800" cy="553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800" dirty="0">
                <a:latin typeface="Times New Roman" panose="02020603050405020304" pitchFamily="18" charset="0"/>
                <a:cs typeface="Times New Roman" panose="02020603050405020304" pitchFamily="18" charset="0"/>
              </a:rPr>
              <a:t>My purpose is to help you</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110" name="Google Shape;110;p16"/>
          <p:cNvSpPr txBox="1">
            <a:spLocks noGrp="1"/>
          </p:cNvSpPr>
          <p:nvPr>
            <p:ph type="body" idx="1"/>
          </p:nvPr>
        </p:nvSpPr>
        <p:spPr>
          <a:xfrm>
            <a:off x="169125" y="1933200"/>
            <a:ext cx="11759700" cy="4924800"/>
          </a:xfrm>
          <a:prstGeom prst="rect">
            <a:avLst/>
          </a:prstGeom>
        </p:spPr>
        <p:txBody>
          <a:bodyPr spcFirstLastPara="1" wrap="square" lIns="91425" tIns="45700" rIns="91425" bIns="45700" anchor="t" anchorCtr="0">
            <a:noAutofit/>
          </a:bodyPr>
          <a:lstStyle/>
          <a:p>
            <a:pPr marL="139700" lvl="0" indent="0">
              <a:buSzPts val="1400"/>
              <a:buNone/>
            </a:pPr>
            <a:r>
              <a:rPr lang="en-US" dirty="0">
                <a:latin typeface="Times New Roman" panose="02020603050405020304" pitchFamily="18" charset="0"/>
                <a:cs typeface="Times New Roman" panose="02020603050405020304" pitchFamily="18" charset="0"/>
              </a:rPr>
              <a:t>1. Perceive of rhetorical strategies not as belletristic displays intended to impress or gratify or elements to check off in an assignment rubric but as essential tools for persuasion that often define arguments. </a:t>
            </a:r>
          </a:p>
          <a:p>
            <a:pPr marL="139700" lvl="0" indent="0" algn="l" rtl="0">
              <a:spcBef>
                <a:spcPts val="360"/>
              </a:spcBef>
              <a:spcAft>
                <a:spcPts val="0"/>
              </a:spcAft>
              <a:buSzPts val="1400"/>
              <a:buNone/>
            </a:pPr>
            <a:r>
              <a:rPr lang="en-US" dirty="0">
                <a:latin typeface="Times New Roman" panose="02020603050405020304" pitchFamily="18" charset="0"/>
                <a:cs typeface="Times New Roman" panose="02020603050405020304" pitchFamily="18" charset="0"/>
              </a:rPr>
              <a:t>2. Identify the rhetorical affordances (pedagogical potential or opportunities) of the texts you teach.</a:t>
            </a:r>
            <a:endParaRPr dirty="0">
              <a:latin typeface="Times New Roman" panose="02020603050405020304" pitchFamily="18" charset="0"/>
              <a:cs typeface="Times New Roman" panose="02020603050405020304" pitchFamily="18" charset="0"/>
            </a:endParaRPr>
          </a:p>
          <a:p>
            <a:pPr marL="139700" lvl="0" indent="0" algn="l" rtl="0">
              <a:spcBef>
                <a:spcPts val="0"/>
              </a:spcBef>
              <a:spcAft>
                <a:spcPts val="0"/>
              </a:spcAft>
              <a:buSzPts val="1400"/>
              <a:buNone/>
            </a:pPr>
            <a:r>
              <a:rPr lang="en-US" dirty="0">
                <a:latin typeface="Times New Roman" panose="02020603050405020304" pitchFamily="18" charset="0"/>
                <a:cs typeface="Times New Roman" panose="02020603050405020304" pitchFamily="18" charset="0"/>
              </a:rPr>
              <a:t>3. Reimagine the power of rhetorical strategies such as antithesis and paradox within the ERWC reading-to-writing arc, including reading with and against the grain and composing preliminary and culminating assignments.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br>
              <a:rPr lang="en-US" sz="3200" b="1" dirty="0">
                <a:solidFill>
                  <a:srgbClr val="010000"/>
                </a:solidFill>
              </a:rPr>
            </a:br>
            <a:r>
              <a:rPr lang="en-US" sz="2400" dirty="0">
                <a:solidFill>
                  <a:schemeClr val="dk1"/>
                </a:solidFill>
              </a:rPr>
              <a:t>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C4953-15D5-EE53-3FD2-6A5C39FC8803}"/>
              </a:ext>
            </a:extLst>
          </p:cNvPr>
          <p:cNvSpPr txBox="1"/>
          <p:nvPr/>
        </p:nvSpPr>
        <p:spPr>
          <a:xfrm>
            <a:off x="393290" y="2329019"/>
            <a:ext cx="1150374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r>
              <a:rPr kumimoji="0" lang="en-US" sz="3200" b="1" i="0" u="none" strike="noStrike" kern="0" cap="none" spc="0" normalizeH="0" baseline="0" noProof="0" dirty="0">
                <a:ln>
                  <a:noFill/>
                </a:ln>
                <a:solidFill>
                  <a:srgbClr val="010000"/>
                </a:solidFill>
                <a:effectLst/>
                <a:uLnTx/>
                <a:uFillTx/>
                <a:latin typeface="Times New Roman" panose="02020603050405020304" pitchFamily="18" charset="0"/>
                <a:cs typeface="Times New Roman" panose="02020603050405020304" pitchFamily="18" charset="0"/>
                <a:sym typeface="Arial"/>
              </a:rPr>
              <a:t>Principle of Text Selection:</a:t>
            </a:r>
            <a:br>
              <a:rPr kumimoji="0" lang="en-US" sz="3200" b="1" i="0" u="none" strike="noStrike" kern="0" cap="none" spc="0" normalizeH="0" baseline="0" noProof="0" dirty="0">
                <a:ln>
                  <a:noFill/>
                </a:ln>
                <a:solidFill>
                  <a:srgbClr val="010000"/>
                </a:solidFill>
                <a:effectLst/>
                <a:uLnTx/>
                <a:uFillTx/>
                <a:latin typeface="Times New Roman" panose="02020603050405020304" pitchFamily="18" charset="0"/>
                <a:cs typeface="Times New Roman" panose="02020603050405020304" pitchFamily="18" charset="0"/>
                <a:sym typeface="Arial"/>
              </a:rPr>
            </a:br>
            <a:br>
              <a:rPr kumimoji="0" lang="en-US" sz="3200" b="1" i="0" u="none" strike="noStrike" kern="0" cap="none" spc="0" normalizeH="0" baseline="0" noProof="0" dirty="0">
                <a:ln>
                  <a:noFill/>
                </a:ln>
                <a:solidFill>
                  <a:srgbClr val="010000"/>
                </a:solidFill>
                <a:effectLst/>
                <a:uLnTx/>
                <a:uFillTx/>
                <a:latin typeface="Arial"/>
                <a:cs typeface="Arial"/>
                <a:sym typeface="Arial"/>
              </a:rPr>
            </a:b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 have deliberately featured texts from rhetors from groups historically oppressed and disregarded. </a:t>
            </a:r>
          </a:p>
        </p:txBody>
      </p:sp>
    </p:spTree>
    <p:extLst>
      <p:ext uri="{BB962C8B-B14F-4D97-AF65-F5344CB8AC3E}">
        <p14:creationId xmlns:p14="http://schemas.microsoft.com/office/powerpoint/2010/main" val="306599096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body" idx="1"/>
          </p:nvPr>
        </p:nvSpPr>
        <p:spPr>
          <a:xfrm>
            <a:off x="0" y="1213750"/>
            <a:ext cx="12024600" cy="5490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b="1" dirty="0">
                <a:latin typeface="Times New Roman" panose="02020603050405020304" pitchFamily="18" charset="0"/>
                <a:cs typeface="Times New Roman" panose="02020603050405020304" pitchFamily="18" charset="0"/>
              </a:rPr>
              <a:t>Arguments Based on Antithesis</a:t>
            </a:r>
            <a:endParaRPr b="1" dirty="0">
              <a:latin typeface="Times New Roman" panose="02020603050405020304" pitchFamily="18" charset="0"/>
              <a:cs typeface="Times New Roman" panose="02020603050405020304" pitchFamily="18" charset="0"/>
            </a:endParaRPr>
          </a:p>
          <a:p>
            <a:pPr marL="0" lvl="0" indent="0" algn="ctr" rtl="0">
              <a:spcBef>
                <a:spcPts val="360"/>
              </a:spcBef>
              <a:spcAft>
                <a:spcPts val="0"/>
              </a:spcAft>
              <a:buNone/>
            </a:pPr>
            <a:endParaRPr b="1"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Many rhetors rely on either/or dichotomies built on the rhetorical strategy of antithesis.  Antithesis, according to Jeanne Fahnestock, is “created when two parallel phrases or clauses feature words that an audience would recognize as opposites. . . .  Antithesis often appears in arguments when the rhetor wants to draw stark contrasts” (232–33).  </a:t>
            </a:r>
            <a:endParaRPr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r>
              <a:rPr lang="en-US" dirty="0">
                <a:solidFill>
                  <a:schemeClr val="dk1"/>
                </a:solidFill>
                <a:latin typeface="Times New Roman" panose="02020603050405020304" pitchFamily="18" charset="0"/>
                <a:cs typeface="Times New Roman" panose="02020603050405020304" pitchFamily="18" charset="0"/>
              </a:rPr>
              <a:t>Identifying antitheses, whether intended to construct subtle distinctions or simplistic, exaggerated differences or false dilemmas, is a highly transferable rhetorical skill that strengthens with- and against-the-grain reading and composition.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body" idx="1"/>
          </p:nvPr>
        </p:nvSpPr>
        <p:spPr>
          <a:xfrm>
            <a:off x="0" y="1248650"/>
            <a:ext cx="11582400" cy="52959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Clr>
                <a:schemeClr val="dk1"/>
              </a:buClr>
              <a:buSzPts val="1100"/>
              <a:buFont typeface="Arial"/>
              <a:buNone/>
            </a:pPr>
            <a:r>
              <a:rPr lang="en-US" sz="3300" dirty="0">
                <a:solidFill>
                  <a:schemeClr val="dk1"/>
                </a:solidFill>
              </a:rPr>
              <a:t> </a:t>
            </a:r>
            <a:r>
              <a:rPr lang="en-US" b="1" dirty="0">
                <a:solidFill>
                  <a:srgbClr val="010000"/>
                </a:solidFill>
                <a:latin typeface="Times New Roman" panose="02020603050405020304" pitchFamily="18" charset="0"/>
                <a:cs typeface="Times New Roman" panose="02020603050405020304" pitchFamily="18" charset="0"/>
              </a:rPr>
              <a:t>Martin Luther King’s Antithesis in </a:t>
            </a:r>
            <a:endParaRPr b="1" dirty="0">
              <a:solidFill>
                <a:srgbClr val="010000"/>
              </a:solidFill>
              <a:latin typeface="Times New Roman" panose="02020603050405020304" pitchFamily="18" charset="0"/>
              <a:cs typeface="Times New Roman" panose="02020603050405020304" pitchFamily="18" charset="0"/>
            </a:endParaRPr>
          </a:p>
          <a:p>
            <a:pPr marL="0" lvl="0" indent="0" algn="ctr" rtl="0">
              <a:spcBef>
                <a:spcPts val="360"/>
              </a:spcBef>
              <a:spcAft>
                <a:spcPts val="0"/>
              </a:spcAft>
              <a:buClr>
                <a:schemeClr val="dk1"/>
              </a:buClr>
              <a:buSzPts val="1100"/>
              <a:buFont typeface="Arial"/>
              <a:buNone/>
            </a:pPr>
            <a:r>
              <a:rPr lang="en-US" b="1" dirty="0">
                <a:solidFill>
                  <a:srgbClr val="010000"/>
                </a:solidFill>
                <a:latin typeface="Times New Roman" panose="02020603050405020304" pitchFamily="18" charset="0"/>
                <a:cs typeface="Times New Roman" panose="02020603050405020304" pitchFamily="18" charset="0"/>
              </a:rPr>
              <a:t> “I’ve Been to the Mountaintop” as Mentor Text</a:t>
            </a:r>
            <a:br>
              <a:rPr lang="en-US" b="1" dirty="0">
                <a:solidFill>
                  <a:srgbClr val="010000"/>
                </a:solidFill>
                <a:latin typeface="Times New Roman" panose="02020603050405020304" pitchFamily="18" charset="0"/>
                <a:cs typeface="Times New Roman" panose="02020603050405020304" pitchFamily="18" charset="0"/>
              </a:rPr>
            </a:br>
            <a:endParaRPr b="1" dirty="0">
              <a:solidFill>
                <a:srgbClr val="010000"/>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r>
              <a:rPr lang="en-US" dirty="0">
                <a:solidFill>
                  <a:schemeClr val="dk1"/>
                </a:solidFill>
                <a:latin typeface="Times New Roman" panose="02020603050405020304" pitchFamily="18" charset="0"/>
                <a:cs typeface="Times New Roman" panose="02020603050405020304" pitchFamily="18" charset="0"/>
              </a:rPr>
              <a:t>In some cases, a rhetor may attempt to replace one </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r>
              <a:rPr lang="en-US" dirty="0">
                <a:solidFill>
                  <a:schemeClr val="dk1"/>
                </a:solidFill>
                <a:latin typeface="Times New Roman" panose="02020603050405020304" pitchFamily="18" charset="0"/>
                <a:cs typeface="Times New Roman" panose="02020603050405020304" pitchFamily="18" charset="0"/>
              </a:rPr>
              <a:t>antithesis with another, reframing an either/or situation </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r>
              <a:rPr lang="en-US" dirty="0">
                <a:solidFill>
                  <a:schemeClr val="dk1"/>
                </a:solidFill>
                <a:latin typeface="Times New Roman" panose="02020603050405020304" pitchFamily="18" charset="0"/>
                <a:cs typeface="Times New Roman" panose="02020603050405020304" pitchFamily="18" charset="0"/>
              </a:rPr>
              <a:t>to recast the argument.  This move, when executed</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r>
              <a:rPr lang="en-US" dirty="0">
                <a:solidFill>
                  <a:schemeClr val="dk1"/>
                </a:solidFill>
                <a:latin typeface="Times New Roman" panose="02020603050405020304" pitchFamily="18" charset="0"/>
                <a:cs typeface="Times New Roman" panose="02020603050405020304" pitchFamily="18" charset="0"/>
              </a:rPr>
              <a:t>deftly, can disarm oppositional arguments.</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r>
              <a:rPr lang="en-US" dirty="0">
                <a:solidFill>
                  <a:schemeClr val="dk1"/>
                </a:solidFill>
                <a:latin typeface="Times New Roman" panose="02020603050405020304" pitchFamily="18" charset="0"/>
                <a:cs typeface="Times New Roman" panose="02020603050405020304" pitchFamily="18" charset="0"/>
              </a:rPr>
              <a:t>On April 3, 1968, the evening before he was </a:t>
            </a:r>
            <a:br>
              <a:rPr lang="en-US" dirty="0">
                <a:solidFill>
                  <a:schemeClr val="dk1"/>
                </a:solidFill>
                <a:latin typeface="Times New Roman" panose="02020603050405020304" pitchFamily="18" charset="0"/>
                <a:cs typeface="Times New Roman" panose="02020603050405020304" pitchFamily="18" charset="0"/>
              </a:rPr>
            </a:br>
            <a:r>
              <a:rPr lang="en-US" dirty="0">
                <a:solidFill>
                  <a:schemeClr val="dk1"/>
                </a:solidFill>
                <a:latin typeface="Times New Roman" panose="02020603050405020304" pitchFamily="18" charset="0"/>
                <a:cs typeface="Times New Roman" panose="02020603050405020304" pitchFamily="18" charset="0"/>
              </a:rPr>
              <a:t>assassinated, Martin Luther King Jr. addressed a </a:t>
            </a:r>
            <a:br>
              <a:rPr lang="en-US" dirty="0">
                <a:solidFill>
                  <a:schemeClr val="dk1"/>
                </a:solidFill>
                <a:latin typeface="Times New Roman" panose="02020603050405020304" pitchFamily="18" charset="0"/>
                <a:cs typeface="Times New Roman" panose="02020603050405020304" pitchFamily="18" charset="0"/>
              </a:rPr>
            </a:br>
            <a:r>
              <a:rPr lang="en-US" dirty="0">
                <a:solidFill>
                  <a:schemeClr val="dk1"/>
                </a:solidFill>
                <a:latin typeface="Times New Roman" panose="02020603050405020304" pitchFamily="18" charset="0"/>
                <a:cs typeface="Times New Roman" panose="02020603050405020304" pitchFamily="18" charset="0"/>
              </a:rPr>
              <a:t>roomful of supporters of striking sanitation </a:t>
            </a:r>
            <a:br>
              <a:rPr lang="en-US" dirty="0">
                <a:solidFill>
                  <a:schemeClr val="dk1"/>
                </a:solidFill>
                <a:latin typeface="Times New Roman" panose="02020603050405020304" pitchFamily="18" charset="0"/>
                <a:cs typeface="Times New Roman" panose="02020603050405020304" pitchFamily="18" charset="0"/>
              </a:rPr>
            </a:br>
            <a:r>
              <a:rPr lang="en-US" dirty="0">
                <a:solidFill>
                  <a:schemeClr val="dk1"/>
                </a:solidFill>
                <a:latin typeface="Times New Roman" panose="02020603050405020304" pitchFamily="18" charset="0"/>
                <a:cs typeface="Times New Roman" panose="02020603050405020304" pitchFamily="18" charset="0"/>
              </a:rPr>
              <a:t>workers in Memphis, Tennessee:</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br>
              <a:rPr lang="en-US" b="1" dirty="0">
                <a:solidFill>
                  <a:srgbClr val="010000"/>
                </a:solidFill>
              </a:rPr>
            </a:br>
            <a:endParaRPr sz="2400" dirty="0">
              <a:solidFill>
                <a:schemeClr val="dk1"/>
              </a:solidFill>
            </a:endParaRPr>
          </a:p>
          <a:p>
            <a:pPr marL="0" lvl="0" indent="0" algn="l" rtl="0">
              <a:spcBef>
                <a:spcPts val="360"/>
              </a:spcBef>
              <a:spcAft>
                <a:spcPts val="0"/>
              </a:spcAft>
              <a:buNone/>
            </a:pPr>
            <a:endParaRPr dirty="0"/>
          </a:p>
        </p:txBody>
      </p:sp>
      <p:pic>
        <p:nvPicPr>
          <p:cNvPr id="151" name="Google Shape;151;p22"/>
          <p:cNvPicPr preferRelativeResize="0"/>
          <p:nvPr/>
        </p:nvPicPr>
        <p:blipFill>
          <a:blip r:embed="rId3">
            <a:alphaModFix/>
          </a:blip>
          <a:stretch>
            <a:fillRect/>
          </a:stretch>
        </p:blipFill>
        <p:spPr>
          <a:xfrm>
            <a:off x="8164575" y="2865725"/>
            <a:ext cx="3656975" cy="3788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609600" y="1371600"/>
            <a:ext cx="10972800" cy="914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I’ve Been to the Mountaintop</a:t>
            </a:r>
            <a:endParaRPr dirty="0">
              <a:latin typeface="Times New Roman" panose="02020603050405020304" pitchFamily="18" charset="0"/>
              <a:cs typeface="Times New Roman" panose="02020603050405020304" pitchFamily="18" charset="0"/>
            </a:endParaRPr>
          </a:p>
        </p:txBody>
      </p:sp>
      <p:sp>
        <p:nvSpPr>
          <p:cNvPr id="158" name="Google Shape;158;p23"/>
          <p:cNvSpPr txBox="1">
            <a:spLocks noGrp="1"/>
          </p:cNvSpPr>
          <p:nvPr>
            <p:ph type="body" idx="1"/>
          </p:nvPr>
        </p:nvSpPr>
        <p:spPr>
          <a:xfrm>
            <a:off x="609600" y="2322871"/>
            <a:ext cx="10972800" cy="3810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br>
              <a:rPr lang="en-US" b="1" dirty="0">
                <a:solidFill>
                  <a:srgbClr val="010000"/>
                </a:solidFill>
              </a:rPr>
            </a:br>
            <a:r>
              <a:rPr lang="en-US" dirty="0">
                <a:solidFill>
                  <a:schemeClr val="dk1"/>
                </a:solidFill>
                <a:latin typeface="Times New Roman" panose="02020603050405020304" pitchFamily="18" charset="0"/>
                <a:cs typeface="Times New Roman" panose="02020603050405020304" pitchFamily="18" charset="0"/>
              </a:rPr>
              <a:t>Men, for years now, have been talking about war and peace. But now, no longer can they just talk about it. It is no longer a choice between violence and nonviolence in this world; it’s nonviolence or nonexistence. That is where we are today (209).</a:t>
            </a: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609600" y="1153400"/>
            <a:ext cx="10972800" cy="1086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Malcolm X’s Antithesis in </a:t>
            </a:r>
            <a:endParaRPr sz="28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US" sz="2800" dirty="0">
                <a:latin typeface="Times New Roman" panose="02020603050405020304" pitchFamily="18" charset="0"/>
                <a:cs typeface="Times New Roman" panose="02020603050405020304" pitchFamily="18" charset="0"/>
              </a:rPr>
              <a:t>“The Ballot or the Bullet” as Mentor Text </a:t>
            </a:r>
            <a:endParaRPr sz="2800" dirty="0">
              <a:latin typeface="Times New Roman" panose="02020603050405020304" pitchFamily="18" charset="0"/>
              <a:cs typeface="Times New Roman" panose="02020603050405020304" pitchFamily="18" charset="0"/>
            </a:endParaRPr>
          </a:p>
        </p:txBody>
      </p:sp>
      <p:sp>
        <p:nvSpPr>
          <p:cNvPr id="123" name="Google Shape;123;p18"/>
          <p:cNvSpPr txBox="1">
            <a:spLocks noGrp="1"/>
          </p:cNvSpPr>
          <p:nvPr>
            <p:ph type="body" idx="1"/>
          </p:nvPr>
        </p:nvSpPr>
        <p:spPr>
          <a:xfrm>
            <a:off x="0" y="2239400"/>
            <a:ext cx="11696700" cy="5048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On April 12, 1964, Malcolm X delivered </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what some consider the definitive version </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of his speech “The Ballot or the Bullet” at </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King Solomon Baptist Church in Detroit to </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an audience of 2,000 people.  </a:t>
            </a:r>
            <a:endParaRPr dirty="0">
              <a:latin typeface="Times New Roman" panose="02020603050405020304" pitchFamily="18" charset="0"/>
              <a:cs typeface="Times New Roman" panose="02020603050405020304" pitchFamily="18" charset="0"/>
            </a:endParaRPr>
          </a:p>
        </p:txBody>
      </p:sp>
      <p:pic>
        <p:nvPicPr>
          <p:cNvPr id="124" name="Google Shape;124;p18"/>
          <p:cNvPicPr preferRelativeResize="0"/>
          <p:nvPr/>
        </p:nvPicPr>
        <p:blipFill>
          <a:blip r:embed="rId3">
            <a:alphaModFix/>
          </a:blip>
          <a:stretch>
            <a:fillRect/>
          </a:stretch>
        </p:blipFill>
        <p:spPr>
          <a:xfrm>
            <a:off x="6484478" y="2305125"/>
            <a:ext cx="5664475" cy="379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609600" y="1496300"/>
            <a:ext cx="10972800" cy="46758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Clr>
                <a:schemeClr val="dk1"/>
              </a:buClr>
              <a:buSzPts val="1100"/>
              <a:buFont typeface="Arial"/>
              <a:buNone/>
            </a:pPr>
            <a:r>
              <a:rPr lang="en-US" b="1" dirty="0">
                <a:solidFill>
                  <a:schemeClr val="dk1"/>
                </a:solidFill>
                <a:latin typeface="Times New Roman" panose="02020603050405020304" pitchFamily="18" charset="0"/>
                <a:cs typeface="Times New Roman" panose="02020603050405020304" pitchFamily="18" charset="0"/>
              </a:rPr>
              <a:t>The Ballot or the Bullet</a:t>
            </a:r>
          </a:p>
          <a:p>
            <a:pPr marL="0" lvl="0" indent="0" algn="ctr" rtl="0">
              <a:spcBef>
                <a:spcPts val="360"/>
              </a:spcBef>
              <a:spcAft>
                <a:spcPts val="0"/>
              </a:spcAft>
              <a:buClr>
                <a:schemeClr val="dk1"/>
              </a:buClr>
              <a:buSzPts val="1100"/>
              <a:buFont typeface="Arial"/>
              <a:buNone/>
            </a:pPr>
            <a:r>
              <a:rPr lang="en-US" b="1" dirty="0">
                <a:solidFill>
                  <a:schemeClr val="dk1"/>
                </a:solidFill>
                <a:latin typeface="Times New Roman" panose="02020603050405020304" pitchFamily="18" charset="0"/>
                <a:cs typeface="Times New Roman" panose="02020603050405020304" pitchFamily="18" charset="0"/>
              </a:rPr>
              <a:t>Questions for Discussion</a:t>
            </a:r>
            <a:endParaRPr b="1"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Clr>
                <a:schemeClr val="dk1"/>
              </a:buClr>
              <a:buSzPts val="1100"/>
              <a:buFont typeface="Arial"/>
              <a:buNone/>
            </a:pPr>
            <a:endParaRPr dirty="0">
              <a:solidFill>
                <a:schemeClr val="dk1"/>
              </a:solidFill>
              <a:latin typeface="Times New Roman" panose="02020603050405020304" pitchFamily="18" charset="0"/>
              <a:cs typeface="Times New Roman" panose="02020603050405020304" pitchFamily="18" charset="0"/>
            </a:endParaRP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1. How does antithesis seem to work as a primary rhetorical strategy in the selection from “The Ballot or the Bullet” provided?  </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2. What does reading Malcolm X’s antitheses with and against the grain reveal about his argument?</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3. How does Malcolm X’s ethos relate to his use of antithesis?</a:t>
            </a:r>
          </a:p>
          <a:p>
            <a:pPr marL="0" lvl="0" indent="0" algn="l" rtl="0">
              <a:spcBef>
                <a:spcPts val="360"/>
              </a:spcBef>
              <a:spcAft>
                <a:spcPts val="0"/>
              </a:spcAft>
              <a:buNone/>
            </a:pPr>
            <a:r>
              <a:rPr lang="en-US" dirty="0">
                <a:latin typeface="Times New Roman" panose="02020603050405020304" pitchFamily="18" charset="0"/>
                <a:cs typeface="Times New Roman" panose="02020603050405020304" pitchFamily="18" charset="0"/>
              </a:rPr>
              <a:t>4. What antithesis does Malcolm X seem to be supplanting?</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CSU COLORS">
      <a:dk1>
        <a:srgbClr val="000000"/>
      </a:dk1>
      <a:lt1>
        <a:srgbClr val="FFFFFF"/>
      </a:lt1>
      <a:dk2>
        <a:srgbClr val="000000"/>
      </a:dk2>
      <a:lt2>
        <a:srgbClr val="000000"/>
      </a:lt2>
      <a:accent1>
        <a:srgbClr val="C00000"/>
      </a:accent1>
      <a:accent2>
        <a:srgbClr val="C1C1E7"/>
      </a:accent2>
      <a:accent3>
        <a:srgbClr val="FFFFFF"/>
      </a:accent3>
      <a:accent4>
        <a:srgbClr val="000000"/>
      </a:accent4>
      <a:accent5>
        <a:srgbClr val="404D72"/>
      </a:accent5>
      <a:accent6>
        <a:srgbClr val="746F66"/>
      </a:accent6>
      <a:hlink>
        <a:srgbClr val="002060"/>
      </a:hlink>
      <a:folHlink>
        <a:srgbClr val="63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1550</Words>
  <Application>Microsoft Office PowerPoint</Application>
  <PresentationFormat>Widescreen</PresentationFormat>
  <Paragraphs>113</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Times New Roman</vt:lpstr>
      <vt:lpstr>Default Design</vt:lpstr>
      <vt:lpstr>Rhetorical Strategies as Rhetorical Affordances: Antithesis and Paradox</vt:lpstr>
      <vt:lpstr> “Riddle,” by Josephine Miles</vt:lpstr>
      <vt:lpstr>My purpose is to help you:</vt:lpstr>
      <vt:lpstr>PowerPoint Presentation</vt:lpstr>
      <vt:lpstr>PowerPoint Presentation</vt:lpstr>
      <vt:lpstr>PowerPoint Presentation</vt:lpstr>
      <vt:lpstr>I’ve Been to the Mountaintop</vt:lpstr>
      <vt:lpstr>Malcolm X’s Antithesis in  “The Ballot or the Bullet” as Mentor Text </vt:lpstr>
      <vt:lpstr>PowerPoint Presentation</vt:lpstr>
      <vt:lpstr>Completing the Arc:  Composing with Antithesis</vt:lpstr>
      <vt:lpstr>PowerPoint Presentation</vt:lpstr>
      <vt:lpstr>King’s Paradox in “I’ve Been to the Mountaintop” as Mentor Text</vt:lpstr>
      <vt:lpstr>PowerPoint Presentation</vt:lpstr>
      <vt:lpstr>     Lorde’s Paradoxes in “The Transformation of Silence into  Language and Action” as Mentor Text</vt:lpstr>
      <vt:lpstr>PowerPoint Presentation</vt:lpstr>
      <vt:lpstr>PowerPoint Presentation</vt:lpstr>
      <vt:lpstr>PowerPoint Presentation</vt:lpstr>
      <vt:lpstr>Completing the Arc:  Composing with Paradox</vt:lpstr>
      <vt:lpstr>Works Cited</vt:lpstr>
      <vt:lpstr>Supplementary 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Glen Mcclish</dc:creator>
  <cp:lastModifiedBy>Glen Mcclish</cp:lastModifiedBy>
  <cp:revision>3</cp:revision>
  <dcterms:modified xsi:type="dcterms:W3CDTF">2025-06-01T02:34:51Z</dcterms:modified>
</cp:coreProperties>
</file>