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82601-F601-0C2F-C93B-EB349DB46AF3}" v="12" dt="2025-06-05T00:50:03.041"/>
    <p1510:client id="{F5CA0EF8-D602-7528-279E-DC50E12B58BD}" v="979" dt="2025-06-06T21:35:16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4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4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0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6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8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2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8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63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9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9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0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AED2074-6872-FC5A-97C2-16ACBC445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356" y="1240419"/>
            <a:ext cx="10315571" cy="2387600"/>
          </a:xfrm>
        </p:spPr>
        <p:txBody>
          <a:bodyPr/>
          <a:lstStyle/>
          <a:p>
            <a:r>
              <a:rPr lang="en-US" sz="4000" b="1" dirty="0">
                <a:latin typeface="Calisto MT"/>
              </a:rPr>
              <a:t>Using Virtual Museum Spaces to Engage Multiple Literacies in the ERWC Classroom</a:t>
            </a:r>
            <a:endParaRPr lang="en-US" b="1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D0074-C9C6-1279-21A6-FBF8B6732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592" y="549630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1" dirty="0">
                <a:latin typeface="Calisto MT"/>
                <a:ea typeface="+mn-lt"/>
                <a:cs typeface="+mn-lt"/>
              </a:rPr>
              <a:t>2025 ERWC Literacy Conference</a:t>
            </a:r>
          </a:p>
          <a:p>
            <a:r>
              <a:rPr lang="en-US" sz="1800" b="1" dirty="0">
                <a:latin typeface="Calisto MT"/>
                <a:ea typeface="+mn-lt"/>
                <a:cs typeface="+mn-lt"/>
              </a:rPr>
              <a:t>Dr. Seth Spencer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building with columns and a sign&#10;&#10;AI-generated content may be incorrect.">
            <a:extLst>
              <a:ext uri="{FF2B5EF4-FFF2-40B4-BE49-F238E27FC236}">
                <a16:creationId xmlns:a16="http://schemas.microsoft.com/office/drawing/2014/main" id="{47230281-0FAC-0638-2552-92277621165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8123" y="3116822"/>
            <a:ext cx="4112045" cy="3249927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4F146C-EE04-9998-DD82-CC6628E1C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83877" y="146430"/>
            <a:ext cx="6433511" cy="265915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alisto MT"/>
                <a:ea typeface="+mn-lt"/>
                <a:cs typeface="+mn-lt"/>
              </a:rPr>
              <a:t>~https://www.artsteps.com/</a:t>
            </a:r>
          </a:p>
          <a:p>
            <a:endParaRPr lang="en-US" sz="3600" dirty="0">
              <a:latin typeface="Calisto MT"/>
              <a:ea typeface="+mn-lt"/>
              <a:cs typeface="+mn-lt"/>
            </a:endParaRPr>
          </a:p>
          <a:p>
            <a:r>
              <a:rPr lang="en-US" sz="3600" dirty="0">
                <a:latin typeface="Calisto MT"/>
                <a:ea typeface="+mn-lt"/>
                <a:cs typeface="+mn-lt"/>
              </a:rPr>
              <a:t>~Click "sign up"</a:t>
            </a:r>
          </a:p>
        </p:txBody>
      </p:sp>
      <p:pic>
        <p:nvPicPr>
          <p:cNvPr id="9" name="Picture 8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AD3FE877-EE0F-D317-C2FE-5EE4BA82A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651" y="1026286"/>
            <a:ext cx="5116668" cy="512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35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1C11627-32F5-A871-F0C4-16B637F4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09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Calisto MT"/>
                <a:ea typeface="+mn-lt"/>
                <a:cs typeface="+mn-lt"/>
              </a:rPr>
              <a:t>Artsteps</a:t>
            </a:r>
            <a:r>
              <a:rPr lang="en-US" sz="4000" b="1" dirty="0">
                <a:latin typeface="Calisto MT"/>
                <a:ea typeface="+mn-lt"/>
                <a:cs typeface="+mn-lt"/>
              </a:rPr>
              <a:t>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0F94B-7D09-C826-5BE0-384F2F833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019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b="1" dirty="0">
              <a:latin typeface="Calisto MT"/>
              <a:cs typeface="Times New Roman"/>
            </a:endParaRPr>
          </a:p>
          <a:p>
            <a:pPr marL="0" indent="0">
              <a:buNone/>
            </a:pPr>
            <a:r>
              <a:rPr lang="en-US" sz="3200" b="1" dirty="0">
                <a:latin typeface="Calisto MT"/>
                <a:cs typeface="Times New Roman"/>
              </a:rPr>
              <a:t>~Treats reading and writing as social practices (Katz, et al. 2)</a:t>
            </a:r>
          </a:p>
          <a:p>
            <a:pPr marL="0" indent="0">
              <a:buNone/>
            </a:pPr>
            <a:endParaRPr lang="en-US" sz="3200" b="1" dirty="0">
              <a:latin typeface="Calisto MT"/>
              <a:cs typeface="Times New Roman"/>
            </a:endParaRPr>
          </a:p>
          <a:p>
            <a:pPr marL="0" indent="0">
              <a:buNone/>
            </a:pPr>
            <a:r>
              <a:rPr lang="en-US" sz="3200" b="1" dirty="0">
                <a:latin typeface="Calisto MT"/>
                <a:cs typeface="Times New Roman"/>
              </a:rPr>
              <a:t>~Broadens notions of reading, composing, and literacy (Katz, et al. 3)</a:t>
            </a:r>
          </a:p>
          <a:p>
            <a:pPr marL="0" indent="0">
              <a:buNone/>
            </a:pPr>
            <a:endParaRPr lang="en-US" sz="3200" b="1" dirty="0">
              <a:latin typeface="Calisto MT"/>
              <a:cs typeface="Times New Roman"/>
            </a:endParaRPr>
          </a:p>
          <a:p>
            <a:pPr marL="0" indent="0">
              <a:buNone/>
            </a:pPr>
            <a:r>
              <a:rPr lang="en-US" sz="3200" b="1" dirty="0">
                <a:latin typeface="Calisto MT"/>
                <a:cs typeface="Times New Roman"/>
              </a:rPr>
              <a:t>~Embodies a culturally sustaining pedagogy (Alim and Paris 1; McLean 17)</a:t>
            </a:r>
          </a:p>
        </p:txBody>
      </p:sp>
    </p:spTree>
    <p:extLst>
      <p:ext uri="{BB962C8B-B14F-4D97-AF65-F5344CB8AC3E}">
        <p14:creationId xmlns:p14="http://schemas.microsoft.com/office/powerpoint/2010/main" val="361453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8E3DCCD9-3939-4145-253B-050490F07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781" y="611746"/>
            <a:ext cx="5576704" cy="5494986"/>
          </a:xfrm>
          <a:prstGeom prst="rect">
            <a:avLst/>
          </a:prstGeom>
        </p:spPr>
      </p:pic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FE445FD-B364-CFB6-CB29-F05233D91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76" y="949816"/>
            <a:ext cx="6301914" cy="482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0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B7597E-5680-7682-A2F5-D6D43128E81A}"/>
              </a:ext>
            </a:extLst>
          </p:cNvPr>
          <p:cNvSpPr txBox="1"/>
          <p:nvPr/>
        </p:nvSpPr>
        <p:spPr>
          <a:xfrm>
            <a:off x="882203" y="656823"/>
            <a:ext cx="649953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>
                <a:latin typeface="Calisto MT"/>
              </a:rPr>
              <a:t>Brainstorming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3CDDC-C393-A8D9-065E-9EF3CB025C78}"/>
              </a:ext>
            </a:extLst>
          </p:cNvPr>
          <p:cNvSpPr txBox="1"/>
          <p:nvPr/>
        </p:nvSpPr>
        <p:spPr>
          <a:xfrm>
            <a:off x="882203" y="1821287"/>
            <a:ext cx="9520706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latin typeface="Calisto MT"/>
              </a:rPr>
              <a:t>~Think, pair, share: </a:t>
            </a:r>
            <a:r>
              <a:rPr lang="en-US" sz="3200" b="1" dirty="0">
                <a:latin typeface="Calisto MT"/>
                <a:cs typeface="Times New Roman"/>
              </a:rPr>
              <a:t>thinking about the digital tools we’ve seen, what are other ways we might use </a:t>
            </a:r>
            <a:r>
              <a:rPr lang="en-US" sz="3200" b="1" err="1">
                <a:latin typeface="Calisto MT"/>
                <a:cs typeface="Times New Roman"/>
              </a:rPr>
              <a:t>Artsteps</a:t>
            </a:r>
            <a:r>
              <a:rPr lang="en-US" sz="3200" b="1" dirty="0">
                <a:latin typeface="Calisto MT"/>
                <a:cs typeface="Times New Roman"/>
              </a:rPr>
              <a:t> in the ERWC classroom?</a:t>
            </a:r>
          </a:p>
          <a:p>
            <a:endParaRPr lang="en-US" sz="3200" b="1" dirty="0">
              <a:latin typeface="Calisto MT"/>
              <a:cs typeface="Times New Roman"/>
            </a:endParaRPr>
          </a:p>
          <a:p>
            <a:r>
              <a:rPr lang="en-US" sz="3200" b="1" dirty="0">
                <a:latin typeface="Calisto MT"/>
                <a:cs typeface="Times New Roman"/>
              </a:rPr>
              <a:t>~Given the students you teach, what affordances and/or challenges do you foresee if you were to implement </a:t>
            </a:r>
            <a:r>
              <a:rPr lang="en-US" sz="3200" b="1" dirty="0" err="1">
                <a:latin typeface="Calisto MT"/>
                <a:cs typeface="Times New Roman"/>
              </a:rPr>
              <a:t>Artsteps</a:t>
            </a:r>
            <a:r>
              <a:rPr lang="en-US" sz="3200" b="1" dirty="0">
                <a:latin typeface="Calisto MT"/>
                <a:cs typeface="Times New Roman"/>
              </a:rPr>
              <a:t> in your classroom?</a:t>
            </a:r>
          </a:p>
        </p:txBody>
      </p:sp>
    </p:spTree>
    <p:extLst>
      <p:ext uri="{BB962C8B-B14F-4D97-AF65-F5344CB8AC3E}">
        <p14:creationId xmlns:p14="http://schemas.microsoft.com/office/powerpoint/2010/main" val="171352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print with a drawing and tools&#10;&#10;AI-generated content may be incorrect.">
            <a:extLst>
              <a:ext uri="{FF2B5EF4-FFF2-40B4-BE49-F238E27FC236}">
                <a16:creationId xmlns:a16="http://schemas.microsoft.com/office/drawing/2014/main" id="{61F7E5C2-F249-D38C-86A4-83E4664F1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6300" y="749300"/>
            <a:ext cx="5359400" cy="535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6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F6F2D7-0D73-701D-41CE-FED159B4A922}"/>
              </a:ext>
            </a:extLst>
          </p:cNvPr>
          <p:cNvSpPr txBox="1"/>
          <p:nvPr/>
        </p:nvSpPr>
        <p:spPr>
          <a:xfrm>
            <a:off x="579783" y="596348"/>
            <a:ext cx="11032434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latin typeface="Calisto MT"/>
                <a:cs typeface="Times New Roman"/>
              </a:rPr>
              <a:t>Works Cited</a:t>
            </a:r>
          </a:p>
          <a:p>
            <a:endParaRPr lang="en-US" sz="2000" b="1" dirty="0">
              <a:latin typeface="Calisto MT"/>
              <a:cs typeface="Times New Roman"/>
            </a:endParaRPr>
          </a:p>
          <a:p>
            <a:r>
              <a:rPr lang="en-US" sz="2000" b="1" dirty="0">
                <a:latin typeface="Calisto MT"/>
                <a:ea typeface="+mn-lt"/>
                <a:cs typeface="+mn-lt"/>
              </a:rPr>
              <a:t>Katz, Mira-Lisa, et al. "Expository Reading and Writing Curriculum (ERWC) Theoretical </a:t>
            </a:r>
            <a:endParaRPr lang="en-US" b="1" dirty="0">
              <a:latin typeface="Calisto MT"/>
              <a:ea typeface="+mn-lt"/>
              <a:cs typeface="+mn-lt"/>
            </a:endParaRPr>
          </a:p>
          <a:p>
            <a:r>
              <a:rPr lang="en-US" sz="2000" b="1" dirty="0">
                <a:latin typeface="Calisto MT"/>
                <a:ea typeface="+mn-lt"/>
                <a:cs typeface="+mn-lt"/>
              </a:rPr>
              <a:t>  Foundations for Reading and Writing Rhetorically." </a:t>
            </a:r>
            <a:r>
              <a:rPr lang="en-US" sz="2000" b="1" i="1" dirty="0">
                <a:latin typeface="Calisto MT"/>
                <a:ea typeface="+mn-lt"/>
                <a:cs typeface="+mn-lt"/>
              </a:rPr>
              <a:t>ERWC Online Community</a:t>
            </a:r>
            <a:r>
              <a:rPr lang="en-US" sz="2000" b="1" dirty="0">
                <a:latin typeface="Calisto MT"/>
                <a:ea typeface="+mn-lt"/>
                <a:cs typeface="+mn-lt"/>
              </a:rPr>
              <a:t>, pp. 1-15.</a:t>
            </a:r>
            <a:endParaRPr lang="en-US" b="1">
              <a:latin typeface="Calisto MT"/>
            </a:endParaRPr>
          </a:p>
          <a:p>
            <a:endParaRPr lang="en-US" sz="2000" b="1" dirty="0">
              <a:latin typeface="Calisto MT"/>
              <a:ea typeface="+mn-lt"/>
              <a:cs typeface="+mn-lt"/>
            </a:endParaRPr>
          </a:p>
          <a:p>
            <a:r>
              <a:rPr lang="en-US" sz="2000" b="1" dirty="0">
                <a:latin typeface="Calisto MT"/>
                <a:ea typeface="+mn-lt"/>
                <a:cs typeface="+mn-lt"/>
              </a:rPr>
              <a:t>McLean, Cheryl A. “A Space Called Home: An Immigrant Adolescent’s Digital Literacy </a:t>
            </a:r>
            <a:endParaRPr lang="en-US" sz="2000" b="1">
              <a:latin typeface="Calisto MT"/>
              <a:ea typeface="+mn-lt"/>
              <a:cs typeface="Times New Roman"/>
            </a:endParaRPr>
          </a:p>
          <a:p>
            <a:r>
              <a:rPr lang="en-US" sz="2000" b="1" dirty="0">
                <a:latin typeface="Calisto MT"/>
                <a:ea typeface="+mn-lt"/>
                <a:cs typeface="+mn-lt"/>
              </a:rPr>
              <a:t>  Practices.” </a:t>
            </a:r>
            <a:r>
              <a:rPr lang="en-US" sz="2000" b="1" i="1" dirty="0">
                <a:latin typeface="Calisto MT"/>
                <a:ea typeface="+mn-lt"/>
                <a:cs typeface="+mn-lt"/>
              </a:rPr>
              <a:t>Journal of Adolescent &amp; Adult Literacy</a:t>
            </a:r>
            <a:r>
              <a:rPr lang="en-US" sz="2000" b="1" dirty="0">
                <a:latin typeface="Calisto MT"/>
                <a:ea typeface="+mn-lt"/>
                <a:cs typeface="+mn-lt"/>
              </a:rPr>
              <a:t>, vol. 54, no. 1, 2010, pp. 13–22.</a:t>
            </a:r>
            <a:endParaRPr lang="en-US" sz="2000" b="1">
              <a:latin typeface="Calisto MT"/>
              <a:cs typeface="Times New Roman"/>
            </a:endParaRPr>
          </a:p>
          <a:p>
            <a:endParaRPr lang="en-US" sz="2000" b="1" dirty="0">
              <a:latin typeface="Calisto MT"/>
              <a:ea typeface="+mn-lt"/>
              <a:cs typeface="+mn-lt"/>
            </a:endParaRPr>
          </a:p>
          <a:p>
            <a:r>
              <a:rPr lang="en-US" sz="2000" b="1" dirty="0">
                <a:latin typeface="Calisto MT"/>
                <a:ea typeface="+mn-lt"/>
                <a:cs typeface="+mn-lt"/>
              </a:rPr>
              <a:t>Paris, Django, and H. Samy Alim, editors. Culturally Sustaining Pedagogies: Teaching and </a:t>
            </a:r>
          </a:p>
          <a:p>
            <a:r>
              <a:rPr lang="en-US" sz="2000" b="1" dirty="0">
                <a:latin typeface="Calisto MT"/>
                <a:ea typeface="+mn-lt"/>
                <a:cs typeface="+mn-lt"/>
              </a:rPr>
              <a:t>  Learning for Justice in a Changing World. Teachers College Press, 2017.</a:t>
            </a:r>
            <a:endParaRPr lang="en-US" sz="2000" b="1" dirty="0">
              <a:latin typeface="Calisto MT"/>
            </a:endParaRPr>
          </a:p>
          <a:p>
            <a:endParaRPr lang="en-US" sz="2000" dirty="0">
              <a:latin typeface="Times New Roman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46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Using Virtual Museum Spaces to Engage Multiple Literacies in the ERWC Classroom </vt:lpstr>
      <vt:lpstr>PowerPoint Presentation</vt:lpstr>
      <vt:lpstr>Artsteps: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289</cp:revision>
  <dcterms:created xsi:type="dcterms:W3CDTF">2024-03-01T22:52:48Z</dcterms:created>
  <dcterms:modified xsi:type="dcterms:W3CDTF">2025-06-06T21:42:40Z</dcterms:modified>
</cp:coreProperties>
</file>