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ontserrat SemiBold"/>
      <p:regular r:id="rId22"/>
      <p:bold r:id="rId23"/>
      <p:italic r:id="rId24"/>
      <p:boldItalic r:id="rId25"/>
    </p:embeddedFont>
    <p:embeddedFont>
      <p:font typeface="Montserrat ExtraBold"/>
      <p:bold r:id="rId26"/>
      <p:boldItalic r:id="rId27"/>
    </p:embeddedFont>
    <p:embeddedFont>
      <p:font typeface="Century Gothic"/>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SemiBold-regular.fntdata"/><Relationship Id="rId21" Type="http://schemas.openxmlformats.org/officeDocument/2006/relationships/slide" Target="slides/slide16.xml"/><Relationship Id="rId24" Type="http://schemas.openxmlformats.org/officeDocument/2006/relationships/font" Target="fonts/MontserratSemiBold-italic.fntdata"/><Relationship Id="rId23" Type="http://schemas.openxmlformats.org/officeDocument/2006/relationships/font" Target="fonts/Montserrat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ExtraBold-bold.fntdata"/><Relationship Id="rId25" Type="http://schemas.openxmlformats.org/officeDocument/2006/relationships/font" Target="fonts/MontserratSemiBold-boldItalic.fntdata"/><Relationship Id="rId28" Type="http://schemas.openxmlformats.org/officeDocument/2006/relationships/font" Target="fonts/CenturyGothic-regular.fntdata"/><Relationship Id="rId27" Type="http://schemas.openxmlformats.org/officeDocument/2006/relationships/font" Target="fonts/Montserrat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Italic.fntdata"/><Relationship Id="rId30"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0e3c070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e0e3c070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session, attendees will engage in a project-based approach to assessment in which they become the learners. Through an immersive activity, attendees will engage with texts of their choice, generate rhetorical interpretations of their content, then apply their own personal thoughts and feelings about those subjects via poetry and art before engaging in a Poetry Read exhibition. In this hands-on workshop, attendees will investigate and discuss the application of found poetry and symbolic collages as assessment techniques which not only provides space for student agency, autonomy, creativity, and interactivity, but also allow learners to explore rhetorical concepts across multiple contexts.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e0ed92f81b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e0ed92f81b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e0ed92f81b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e0ed92f81b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e0ed92f81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e0ed92f81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0ed92f81b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e0ed92f81b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e5d4e6b60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e5d4e6b60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Montserrat SemiBold"/>
              <a:buChar char="●"/>
            </a:pPr>
            <a:r>
              <a:rPr lang="en" sz="2200">
                <a:solidFill>
                  <a:schemeClr val="dk1"/>
                </a:solidFill>
                <a:latin typeface="Montserrat SemiBold"/>
                <a:ea typeface="Montserrat SemiBold"/>
                <a:cs typeface="Montserrat SemiBold"/>
                <a:sym typeface="Montserrat SemiBold"/>
              </a:rPr>
              <a:t>1| Your partner is a long-lost friend. 2| You’re 70% sure your partner is famous. 3| You shared an awkward first date last week with your partner. 4| Make up your own!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0e3c07060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e0e3c07060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e5d4e6b60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e5d4e6b60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Montserrat SemiBold"/>
              <a:buChar char="●"/>
            </a:pPr>
            <a:r>
              <a:rPr lang="en" sz="2200">
                <a:solidFill>
                  <a:schemeClr val="dk1"/>
                </a:solidFill>
                <a:latin typeface="Montserrat SemiBold"/>
                <a:ea typeface="Montserrat SemiBold"/>
                <a:cs typeface="Montserrat SemiBold"/>
                <a:sym typeface="Montserrat SemiBold"/>
              </a:rPr>
              <a:t>1| Your partner is a long-lost friend. 2| You’re 70% sure your partner is famous. 3| You shared an awkward first date last week with your partner. 4| Make up your own!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e0e3c0706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e0e3c0706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e0e3c07060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e0e3c07060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Montserrat SemiBold"/>
              <a:buChar char="●"/>
            </a:pPr>
            <a:r>
              <a:rPr lang="en" sz="2200">
                <a:solidFill>
                  <a:schemeClr val="dk1"/>
                </a:solidFill>
                <a:latin typeface="Montserrat SemiBold"/>
                <a:ea typeface="Montserrat SemiBold"/>
                <a:cs typeface="Montserrat SemiBold"/>
                <a:sym typeface="Montserrat SemiBold"/>
              </a:rPr>
              <a:t>1| Your partner is a long-lost friend. 2| You’re 70% sure your partner is famous. 3| You shared an awkward first date last week with your partner. 4| Make up your own!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e0ed92f81b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e0ed92f81b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0ed92f81b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e0ed92f81b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e0ed92f81b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e0ed92f81b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e0ed92f81b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e0ed92f81b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e0ed92f81b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e0ed92f81b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e0ed92f81b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e0ed92f81b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7.png"/><Relationship Id="rId5"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23.png"/><Relationship Id="rId5" Type="http://schemas.openxmlformats.org/officeDocument/2006/relationships/image" Target="../media/image19.png"/><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26.pn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1.png"/><Relationship Id="rId7"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6.png"/><Relationship Id="rId5" Type="http://schemas.openxmlformats.org/officeDocument/2006/relationships/image" Target="../media/image24.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4">
            <a:alphaModFix/>
          </a:blip>
          <a:srcRect b="73485" l="0" r="55389" t="0"/>
          <a:stretch/>
        </p:blipFill>
        <p:spPr>
          <a:xfrm>
            <a:off x="1694274" y="1162525"/>
            <a:ext cx="3304075" cy="1104624"/>
          </a:xfrm>
          <a:prstGeom prst="rect">
            <a:avLst/>
          </a:prstGeom>
          <a:noFill/>
          <a:ln>
            <a:noFill/>
          </a:ln>
        </p:spPr>
      </p:pic>
      <p:sp>
        <p:nvSpPr>
          <p:cNvPr id="55" name="Google Shape;55;p13"/>
          <p:cNvSpPr txBox="1"/>
          <p:nvPr>
            <p:ph type="ctrTitle"/>
          </p:nvPr>
        </p:nvSpPr>
        <p:spPr>
          <a:xfrm>
            <a:off x="1853100" y="18675"/>
            <a:ext cx="72909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6500">
                <a:latin typeface="Century Gothic"/>
                <a:ea typeface="Century Gothic"/>
                <a:cs typeface="Century Gothic"/>
                <a:sym typeface="Century Gothic"/>
              </a:rPr>
              <a:t>Found in Rhetoric</a:t>
            </a:r>
            <a:endParaRPr b="1" sz="6500">
              <a:latin typeface="Century Gothic"/>
              <a:ea typeface="Century Gothic"/>
              <a:cs typeface="Century Gothic"/>
              <a:sym typeface="Century Gothic"/>
            </a:endParaRPr>
          </a:p>
        </p:txBody>
      </p:sp>
      <p:sp>
        <p:nvSpPr>
          <p:cNvPr id="56" name="Google Shape;56;p13"/>
          <p:cNvSpPr txBox="1"/>
          <p:nvPr>
            <p:ph idx="1" type="subTitle"/>
          </p:nvPr>
        </p:nvSpPr>
        <p:spPr>
          <a:xfrm>
            <a:off x="2377150" y="1988000"/>
            <a:ext cx="56535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935"/>
              <a:buNone/>
            </a:pPr>
            <a:r>
              <a:rPr b="1" i="1" lang="en" sz="3480">
                <a:solidFill>
                  <a:schemeClr val="dk1"/>
                </a:solidFill>
                <a:latin typeface="Century Gothic"/>
                <a:ea typeface="Century Gothic"/>
                <a:cs typeface="Century Gothic"/>
                <a:sym typeface="Century Gothic"/>
              </a:rPr>
              <a:t>Leveraging Found Poetry to Assess Critical Thinking &amp; Communication</a:t>
            </a:r>
            <a:endParaRPr b="1" i="1" sz="3480">
              <a:solidFill>
                <a:schemeClr val="dk1"/>
              </a:solidFill>
              <a:latin typeface="Century Gothic"/>
              <a:ea typeface="Century Gothic"/>
              <a:cs typeface="Century Gothic"/>
              <a:sym typeface="Century Gothic"/>
            </a:endParaRPr>
          </a:p>
        </p:txBody>
      </p:sp>
      <p:sp>
        <p:nvSpPr>
          <p:cNvPr id="57" name="Google Shape;57;p13"/>
          <p:cNvSpPr txBox="1"/>
          <p:nvPr>
            <p:ph idx="1" type="subTitle"/>
          </p:nvPr>
        </p:nvSpPr>
        <p:spPr>
          <a:xfrm>
            <a:off x="1761075" y="4040625"/>
            <a:ext cx="3789000" cy="792600"/>
          </a:xfrm>
          <a:prstGeom prst="rect">
            <a:avLst/>
          </a:prstGeom>
        </p:spPr>
        <p:txBody>
          <a:bodyPr anchorCtr="0" anchor="t" bIns="91425" lIns="91425" spcFirstLastPara="1" rIns="91425" wrap="square" tIns="91425">
            <a:normAutofit fontScale="40000" lnSpcReduction="20000"/>
          </a:bodyPr>
          <a:lstStyle/>
          <a:p>
            <a:pPr indent="0" lvl="0" marL="0" rtl="0" algn="l">
              <a:spcBef>
                <a:spcPts val="0"/>
              </a:spcBef>
              <a:spcAft>
                <a:spcPts val="0"/>
              </a:spcAft>
              <a:buNone/>
            </a:pPr>
            <a:r>
              <a:rPr b="1" lang="en" sz="6000">
                <a:solidFill>
                  <a:schemeClr val="dk1"/>
                </a:solidFill>
                <a:latin typeface="Century Gothic"/>
                <a:ea typeface="Century Gothic"/>
                <a:cs typeface="Century Gothic"/>
                <a:sym typeface="Century Gothic"/>
              </a:rPr>
              <a:t>Cassiopeia Guthrie</a:t>
            </a:r>
            <a:endParaRPr b="1" sz="6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Distinguished Teacher in Residence</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California State University, San Marcos</a:t>
            </a:r>
            <a:endParaRPr b="1">
              <a:solidFill>
                <a:schemeClr val="dk1"/>
              </a:solidFill>
              <a:latin typeface="Century Gothic"/>
              <a:ea typeface="Century Gothic"/>
              <a:cs typeface="Century Gothic"/>
              <a:sym typeface="Century Gothic"/>
            </a:endParaRPr>
          </a:p>
        </p:txBody>
      </p:sp>
      <p:pic>
        <p:nvPicPr>
          <p:cNvPr id="58" name="Google Shape;58;p13"/>
          <p:cNvPicPr preferRelativeResize="0"/>
          <p:nvPr/>
        </p:nvPicPr>
        <p:blipFill rotWithShape="1">
          <a:blip r:embed="rId5">
            <a:alphaModFix/>
          </a:blip>
          <a:srcRect b="6852" l="6128" r="7433" t="5413"/>
          <a:stretch/>
        </p:blipFill>
        <p:spPr>
          <a:xfrm>
            <a:off x="5321653" y="4072293"/>
            <a:ext cx="665425" cy="675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22"/>
          <p:cNvSpPr/>
          <p:nvPr/>
        </p:nvSpPr>
        <p:spPr>
          <a:xfrm>
            <a:off x="6175773" y="263071"/>
            <a:ext cx="2746800" cy="461340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2"/>
          <p:cNvSpPr txBox="1"/>
          <p:nvPr/>
        </p:nvSpPr>
        <p:spPr>
          <a:xfrm>
            <a:off x="6423725" y="1330925"/>
            <a:ext cx="2250900" cy="34170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Montserrat SemiBold"/>
              <a:buChar char="●"/>
            </a:pPr>
            <a:r>
              <a:rPr lang="en" sz="1500">
                <a:solidFill>
                  <a:schemeClr val="dk1"/>
                </a:solidFill>
                <a:highlight>
                  <a:srgbClr val="FFFF00"/>
                </a:highlight>
                <a:latin typeface="Montserrat SemiBold"/>
                <a:ea typeface="Montserrat SemiBold"/>
                <a:cs typeface="Montserrat SemiBold"/>
                <a:sym typeface="Montserrat SemiBold"/>
              </a:rPr>
              <a:t>exhibit work via a Poetry Reading</a:t>
            </a:r>
            <a:r>
              <a:rPr lang="en" sz="1500">
                <a:solidFill>
                  <a:schemeClr val="dk1"/>
                </a:solidFill>
                <a:latin typeface="Montserrat SemiBold"/>
                <a:ea typeface="Montserrat SemiBold"/>
                <a:cs typeface="Montserrat SemiBold"/>
                <a:sym typeface="Montserrat SemiBold"/>
              </a:rPr>
              <a:t> or competition</a:t>
            </a:r>
            <a:endParaRPr sz="1500">
              <a:solidFill>
                <a:schemeClr val="dk1"/>
              </a:solidFill>
              <a:latin typeface="Montserrat SemiBold"/>
              <a:ea typeface="Montserrat SemiBold"/>
              <a:cs typeface="Montserrat SemiBold"/>
              <a:sym typeface="Montserrat SemiBold"/>
            </a:endParaRPr>
          </a:p>
          <a:p>
            <a:pPr indent="-323850" lvl="0" marL="457200" rtl="0" algn="l">
              <a:spcBef>
                <a:spcPts val="0"/>
              </a:spcBef>
              <a:spcAft>
                <a:spcPts val="0"/>
              </a:spcAft>
              <a:buClr>
                <a:schemeClr val="dk1"/>
              </a:buClr>
              <a:buSzPts val="1500"/>
              <a:buFont typeface="Montserrat SemiBold"/>
              <a:buChar char="●"/>
            </a:pPr>
            <a:r>
              <a:rPr lang="en" sz="1500">
                <a:solidFill>
                  <a:schemeClr val="dk1"/>
                </a:solidFill>
                <a:latin typeface="Montserrat SemiBold"/>
                <a:ea typeface="Montserrat SemiBold"/>
                <a:cs typeface="Montserrat SemiBold"/>
                <a:sym typeface="Montserrat SemiBold"/>
              </a:rPr>
              <a:t>explain, defend, and analyze to what extent a poem/collage effectively presents the intended rhetoric/ position on the topic selected</a:t>
            </a:r>
            <a:endParaRPr sz="1500">
              <a:solidFill>
                <a:schemeClr val="dk1"/>
              </a:solidFill>
              <a:latin typeface="Montserrat SemiBold"/>
              <a:ea typeface="Montserrat SemiBold"/>
              <a:cs typeface="Montserrat SemiBold"/>
              <a:sym typeface="Montserrat SemiBold"/>
            </a:endParaRPr>
          </a:p>
        </p:txBody>
      </p:sp>
      <p:sp>
        <p:nvSpPr>
          <p:cNvPr id="147" name="Google Shape;147;p22"/>
          <p:cNvSpPr txBox="1"/>
          <p:nvPr>
            <p:ph type="ctrTitle"/>
          </p:nvPr>
        </p:nvSpPr>
        <p:spPr>
          <a:xfrm>
            <a:off x="6473656" y="306900"/>
            <a:ext cx="2286900" cy="10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640">
                <a:latin typeface="Montserrat ExtraBold"/>
                <a:ea typeface="Montserrat ExtraBold"/>
                <a:cs typeface="Montserrat ExtraBold"/>
                <a:sym typeface="Montserrat ExtraBold"/>
              </a:rPr>
              <a:t>2 Days</a:t>
            </a:r>
            <a:endParaRPr sz="3640">
              <a:latin typeface="Montserrat ExtraBold"/>
              <a:ea typeface="Montserrat ExtraBold"/>
              <a:cs typeface="Montserrat ExtraBold"/>
              <a:sym typeface="Montserrat ExtraBold"/>
            </a:endParaRPr>
          </a:p>
        </p:txBody>
      </p:sp>
      <p:sp>
        <p:nvSpPr>
          <p:cNvPr id="148" name="Google Shape;148;p22"/>
          <p:cNvSpPr txBox="1"/>
          <p:nvPr>
            <p:ph type="ctrTitle"/>
          </p:nvPr>
        </p:nvSpPr>
        <p:spPr>
          <a:xfrm>
            <a:off x="5980042" y="-122088"/>
            <a:ext cx="3066300" cy="10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900">
                <a:latin typeface="Montserrat ExtraBold"/>
                <a:ea typeface="Montserrat ExtraBold"/>
                <a:cs typeface="Montserrat ExtraBold"/>
                <a:sym typeface="Montserrat ExtraBold"/>
              </a:rPr>
              <a:t> </a:t>
            </a:r>
            <a:r>
              <a:rPr lang="en" sz="2900">
                <a:solidFill>
                  <a:srgbClr val="FF0000"/>
                </a:solidFill>
                <a:latin typeface="Montserrat ExtraBold"/>
                <a:ea typeface="Montserrat ExtraBold"/>
                <a:cs typeface="Montserrat ExtraBold"/>
                <a:sym typeface="Montserrat ExtraBold"/>
              </a:rPr>
              <a:t>5</a:t>
            </a:r>
            <a:r>
              <a:rPr lang="en" sz="2900">
                <a:solidFill>
                  <a:srgbClr val="FF0000"/>
                </a:solidFill>
                <a:latin typeface="Montserrat ExtraBold"/>
                <a:ea typeface="Montserrat ExtraBold"/>
                <a:cs typeface="Montserrat ExtraBold"/>
                <a:sym typeface="Montserrat ExtraBold"/>
              </a:rPr>
              <a:t> minutes</a:t>
            </a:r>
            <a:endParaRPr sz="2900">
              <a:solidFill>
                <a:srgbClr val="FF0000"/>
              </a:solidFill>
              <a:latin typeface="Montserrat ExtraBold"/>
              <a:ea typeface="Montserrat ExtraBold"/>
              <a:cs typeface="Montserrat ExtraBold"/>
              <a:sym typeface="Montserrat ExtraBold"/>
            </a:endParaRPr>
          </a:p>
        </p:txBody>
      </p:sp>
      <p:cxnSp>
        <p:nvCxnSpPr>
          <p:cNvPr id="149" name="Google Shape;149;p22"/>
          <p:cNvCxnSpPr/>
          <p:nvPr/>
        </p:nvCxnSpPr>
        <p:spPr>
          <a:xfrm>
            <a:off x="6365704" y="1040399"/>
            <a:ext cx="2297700" cy="0"/>
          </a:xfrm>
          <a:prstGeom prst="straightConnector1">
            <a:avLst/>
          </a:prstGeom>
          <a:noFill/>
          <a:ln cap="flat" cmpd="sng" w="38100">
            <a:solidFill>
              <a:srgbClr val="FF0000"/>
            </a:solidFill>
            <a:prstDash val="solid"/>
            <a:round/>
            <a:headEnd len="med" w="med" type="none"/>
            <a:tailEnd len="med" w="med" type="none"/>
          </a:ln>
        </p:spPr>
      </p:cxnSp>
      <p:pic>
        <p:nvPicPr>
          <p:cNvPr id="150" name="Google Shape;150;p22"/>
          <p:cNvPicPr preferRelativeResize="0"/>
          <p:nvPr/>
        </p:nvPicPr>
        <p:blipFill>
          <a:blip r:embed="rId4">
            <a:alphaModFix/>
          </a:blip>
          <a:stretch>
            <a:fillRect/>
          </a:stretch>
        </p:blipFill>
        <p:spPr>
          <a:xfrm>
            <a:off x="157650" y="180725"/>
            <a:ext cx="3130149" cy="3624899"/>
          </a:xfrm>
          <a:prstGeom prst="rect">
            <a:avLst/>
          </a:prstGeom>
          <a:noFill/>
          <a:ln>
            <a:noFill/>
          </a:ln>
        </p:spPr>
      </p:pic>
      <p:pic>
        <p:nvPicPr>
          <p:cNvPr id="151" name="Google Shape;151;p22"/>
          <p:cNvPicPr preferRelativeResize="0"/>
          <p:nvPr/>
        </p:nvPicPr>
        <p:blipFill>
          <a:blip r:embed="rId5">
            <a:alphaModFix/>
          </a:blip>
          <a:stretch>
            <a:fillRect/>
          </a:stretch>
        </p:blipFill>
        <p:spPr>
          <a:xfrm>
            <a:off x="2700750" y="1459475"/>
            <a:ext cx="3264095" cy="3417000"/>
          </a:xfrm>
          <a:prstGeom prst="rect">
            <a:avLst/>
          </a:prstGeom>
          <a:noFill/>
          <a:ln>
            <a:noFill/>
          </a:ln>
        </p:spPr>
      </p:pic>
      <p:pic>
        <p:nvPicPr>
          <p:cNvPr id="152" name="Google Shape;152;p22"/>
          <p:cNvPicPr preferRelativeResize="0"/>
          <p:nvPr/>
        </p:nvPicPr>
        <p:blipFill>
          <a:blip r:embed="rId6">
            <a:alphaModFix/>
          </a:blip>
          <a:stretch>
            <a:fillRect/>
          </a:stretch>
        </p:blipFill>
        <p:spPr>
          <a:xfrm>
            <a:off x="108672" y="4008077"/>
            <a:ext cx="1135400" cy="11354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23"/>
          <p:cNvSpPr txBox="1"/>
          <p:nvPr>
            <p:ph idx="1" type="subTitle"/>
          </p:nvPr>
        </p:nvSpPr>
        <p:spPr>
          <a:xfrm>
            <a:off x="4824400" y="1261375"/>
            <a:ext cx="3866100" cy="46128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Use ERWC Template</a:t>
            </a:r>
            <a:endParaRPr b="1" sz="2200">
              <a:solidFill>
                <a:schemeClr val="dk1"/>
              </a:solidFill>
              <a:latin typeface="Century Gothic"/>
              <a:ea typeface="Century Gothic"/>
              <a:cs typeface="Century Gothic"/>
              <a:sym typeface="Century Gothic"/>
            </a:endParaRPr>
          </a:p>
          <a:p>
            <a:pPr indent="-368300" lvl="1" marL="9144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Survey the Text</a:t>
            </a:r>
            <a:endParaRPr b="1" sz="2200">
              <a:solidFill>
                <a:schemeClr val="dk1"/>
              </a:solidFill>
              <a:latin typeface="Century Gothic"/>
              <a:ea typeface="Century Gothic"/>
              <a:cs typeface="Century Gothic"/>
              <a:sym typeface="Century Gothic"/>
            </a:endParaRPr>
          </a:p>
          <a:p>
            <a:pPr indent="-368300" lvl="1" marL="9144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Read With the Grain</a:t>
            </a:r>
            <a:endParaRPr b="1" sz="2200">
              <a:solidFill>
                <a:schemeClr val="dk1"/>
              </a:solidFill>
              <a:latin typeface="Century Gothic"/>
              <a:ea typeface="Century Gothic"/>
              <a:cs typeface="Century Gothic"/>
              <a:sym typeface="Century Gothic"/>
            </a:endParaRPr>
          </a:p>
          <a:p>
            <a:pPr indent="-368300" lvl="1" marL="9144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Read Against the Grain</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Dialogic circles surrounding suasive diction</a:t>
            </a:r>
            <a:endParaRPr b="1" sz="2200">
              <a:solidFill>
                <a:schemeClr val="dk1"/>
              </a:solidFill>
              <a:latin typeface="Century Gothic"/>
              <a:ea typeface="Century Gothic"/>
              <a:cs typeface="Century Gothic"/>
              <a:sym typeface="Century Gothic"/>
            </a:endParaRPr>
          </a:p>
        </p:txBody>
      </p:sp>
      <p:pic>
        <p:nvPicPr>
          <p:cNvPr id="158" name="Google Shape;158;p23"/>
          <p:cNvPicPr preferRelativeResize="0"/>
          <p:nvPr/>
        </p:nvPicPr>
        <p:blipFill>
          <a:blip r:embed="rId4">
            <a:alphaModFix/>
          </a:blip>
          <a:stretch>
            <a:fillRect/>
          </a:stretch>
        </p:blipFill>
        <p:spPr>
          <a:xfrm>
            <a:off x="560801" y="242450"/>
            <a:ext cx="3610225" cy="4658625"/>
          </a:xfrm>
          <a:prstGeom prst="rect">
            <a:avLst/>
          </a:prstGeom>
          <a:noFill/>
          <a:ln cap="flat" cmpd="sng" w="38100">
            <a:solidFill>
              <a:schemeClr val="dk1"/>
            </a:solidFill>
            <a:prstDash val="solid"/>
            <a:round/>
            <a:headEnd len="sm" w="sm" type="none"/>
            <a:tailEnd len="sm" w="sm" type="none"/>
          </a:ln>
        </p:spPr>
      </p:pic>
      <p:sp>
        <p:nvSpPr>
          <p:cNvPr id="159" name="Google Shape;159;p23"/>
          <p:cNvSpPr txBox="1"/>
          <p:nvPr>
            <p:ph idx="1" type="subTitle"/>
          </p:nvPr>
        </p:nvSpPr>
        <p:spPr>
          <a:xfrm>
            <a:off x="4638075" y="242425"/>
            <a:ext cx="43428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000">
                <a:solidFill>
                  <a:schemeClr val="dk1"/>
                </a:solidFill>
                <a:latin typeface="Century Gothic"/>
                <a:ea typeface="Century Gothic"/>
                <a:cs typeface="Century Gothic"/>
                <a:sym typeface="Century Gothic"/>
              </a:rPr>
              <a:t>In class:</a:t>
            </a:r>
            <a:endParaRPr b="1" sz="5000">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pic>
        <p:nvPicPr>
          <p:cNvPr id="164" name="Google Shape;164;p24"/>
          <p:cNvPicPr preferRelativeResize="0"/>
          <p:nvPr/>
        </p:nvPicPr>
        <p:blipFill>
          <a:blip r:embed="rId4">
            <a:alphaModFix/>
          </a:blip>
          <a:stretch>
            <a:fillRect/>
          </a:stretch>
        </p:blipFill>
        <p:spPr>
          <a:xfrm>
            <a:off x="4828340" y="173800"/>
            <a:ext cx="3749765" cy="4838700"/>
          </a:xfrm>
          <a:prstGeom prst="rect">
            <a:avLst/>
          </a:prstGeom>
          <a:noFill/>
          <a:ln cap="flat" cmpd="sng" w="38100">
            <a:solidFill>
              <a:schemeClr val="dk1"/>
            </a:solidFill>
            <a:prstDash val="solid"/>
            <a:round/>
            <a:headEnd len="sm" w="sm" type="none"/>
            <a:tailEnd len="sm" w="sm" type="none"/>
          </a:ln>
        </p:spPr>
      </p:pic>
      <p:sp>
        <p:nvSpPr>
          <p:cNvPr id="165" name="Google Shape;165;p24"/>
          <p:cNvSpPr txBox="1"/>
          <p:nvPr>
            <p:ph idx="1" type="subTitle"/>
          </p:nvPr>
        </p:nvSpPr>
        <p:spPr>
          <a:xfrm>
            <a:off x="142000" y="1244200"/>
            <a:ext cx="4259400" cy="46128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Workshop poems</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Thematic and symbolic visual rhetoric lessons</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Extended design process</a:t>
            </a:r>
            <a:endParaRPr b="1" sz="2200">
              <a:solidFill>
                <a:schemeClr val="dk1"/>
              </a:solidFill>
              <a:latin typeface="Century Gothic"/>
              <a:ea typeface="Century Gothic"/>
              <a:cs typeface="Century Gothic"/>
              <a:sym typeface="Century Gothic"/>
            </a:endParaRPr>
          </a:p>
          <a:p>
            <a:pPr indent="-368300" lvl="1" marL="9144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Upcycled materials</a:t>
            </a:r>
            <a:endParaRPr b="1" sz="2200">
              <a:solidFill>
                <a:schemeClr val="dk1"/>
              </a:solidFill>
              <a:latin typeface="Century Gothic"/>
              <a:ea typeface="Century Gothic"/>
              <a:cs typeface="Century Gothic"/>
              <a:sym typeface="Century Gothic"/>
            </a:endParaRPr>
          </a:p>
          <a:p>
            <a:pPr indent="-368300" lvl="1" marL="9144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Digital design</a:t>
            </a:r>
            <a:endParaRPr b="1" sz="2200">
              <a:solidFill>
                <a:schemeClr val="dk1"/>
              </a:solidFill>
              <a:latin typeface="Century Gothic"/>
              <a:ea typeface="Century Gothic"/>
              <a:cs typeface="Century Gothic"/>
              <a:sym typeface="Century Gothic"/>
            </a:endParaRPr>
          </a:p>
        </p:txBody>
      </p:sp>
      <p:sp>
        <p:nvSpPr>
          <p:cNvPr id="166" name="Google Shape;166;p24"/>
          <p:cNvSpPr txBox="1"/>
          <p:nvPr>
            <p:ph idx="1" type="subTitle"/>
          </p:nvPr>
        </p:nvSpPr>
        <p:spPr>
          <a:xfrm>
            <a:off x="142000" y="305475"/>
            <a:ext cx="43428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000">
                <a:solidFill>
                  <a:schemeClr val="dk1"/>
                </a:solidFill>
                <a:latin typeface="Century Gothic"/>
                <a:ea typeface="Century Gothic"/>
                <a:cs typeface="Century Gothic"/>
                <a:sym typeface="Century Gothic"/>
              </a:rPr>
              <a:t>In class:</a:t>
            </a:r>
            <a:endParaRPr b="1" sz="5000">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25"/>
          <p:cNvSpPr txBox="1"/>
          <p:nvPr>
            <p:ph idx="1" type="subTitle"/>
          </p:nvPr>
        </p:nvSpPr>
        <p:spPr>
          <a:xfrm>
            <a:off x="4629300" y="1003625"/>
            <a:ext cx="4285500" cy="46128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Presentations with feedback loops</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Bracket-style Poetry Competition</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Poetry Analysis Essay: </a:t>
            </a:r>
            <a:r>
              <a:rPr b="1" i="1" lang="en" sz="2200">
                <a:solidFill>
                  <a:srgbClr val="666666"/>
                </a:solidFill>
                <a:latin typeface="Century Gothic"/>
                <a:ea typeface="Century Gothic"/>
                <a:cs typeface="Century Gothic"/>
                <a:sym typeface="Century Gothic"/>
              </a:rPr>
              <a:t>Explain, defend, and analyze to what extent the poem and collage effectively presents the intended rhetoric/ position on the topic selected.</a:t>
            </a:r>
            <a:endParaRPr b="1" i="1" sz="2200">
              <a:solidFill>
                <a:srgbClr val="666666"/>
              </a:solidFill>
              <a:latin typeface="Century Gothic"/>
              <a:ea typeface="Century Gothic"/>
              <a:cs typeface="Century Gothic"/>
              <a:sym typeface="Century Gothic"/>
            </a:endParaRPr>
          </a:p>
        </p:txBody>
      </p:sp>
      <p:pic>
        <p:nvPicPr>
          <p:cNvPr id="172" name="Google Shape;172;p25"/>
          <p:cNvPicPr preferRelativeResize="0"/>
          <p:nvPr/>
        </p:nvPicPr>
        <p:blipFill>
          <a:blip r:embed="rId4">
            <a:alphaModFix/>
          </a:blip>
          <a:stretch>
            <a:fillRect/>
          </a:stretch>
        </p:blipFill>
        <p:spPr>
          <a:xfrm>
            <a:off x="202200" y="181162"/>
            <a:ext cx="4128600" cy="4781174"/>
          </a:xfrm>
          <a:prstGeom prst="rect">
            <a:avLst/>
          </a:prstGeom>
          <a:noFill/>
          <a:ln>
            <a:noFill/>
          </a:ln>
        </p:spPr>
      </p:pic>
      <p:sp>
        <p:nvSpPr>
          <p:cNvPr id="173" name="Google Shape;173;p25"/>
          <p:cNvSpPr txBox="1"/>
          <p:nvPr>
            <p:ph idx="1" type="subTitle"/>
          </p:nvPr>
        </p:nvSpPr>
        <p:spPr>
          <a:xfrm>
            <a:off x="4572000" y="180725"/>
            <a:ext cx="43428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000">
                <a:solidFill>
                  <a:schemeClr val="dk1"/>
                </a:solidFill>
                <a:latin typeface="Century Gothic"/>
                <a:ea typeface="Century Gothic"/>
                <a:cs typeface="Century Gothic"/>
                <a:sym typeface="Century Gothic"/>
              </a:rPr>
              <a:t>In class:</a:t>
            </a:r>
            <a:endParaRPr b="1" sz="5000">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26"/>
          <p:cNvSpPr txBox="1"/>
          <p:nvPr>
            <p:ph idx="1" type="subTitle"/>
          </p:nvPr>
        </p:nvSpPr>
        <p:spPr>
          <a:xfrm>
            <a:off x="2211825" y="1741800"/>
            <a:ext cx="6576000" cy="22497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None/>
            </a:pPr>
            <a:r>
              <a:rPr b="1" lang="en" sz="2700">
                <a:solidFill>
                  <a:schemeClr val="dk1"/>
                </a:solidFill>
                <a:latin typeface="Century Gothic"/>
                <a:ea typeface="Century Gothic"/>
                <a:cs typeface="Century Gothic"/>
                <a:sym typeface="Century Gothic"/>
              </a:rPr>
              <a:t>What natural connections do you see with your instruction?</a:t>
            </a:r>
            <a:endParaRPr b="1" sz="2700">
              <a:solidFill>
                <a:schemeClr val="dk1"/>
              </a:solidFill>
              <a:latin typeface="Century Gothic"/>
              <a:ea typeface="Century Gothic"/>
              <a:cs typeface="Century Gothic"/>
              <a:sym typeface="Century Gothic"/>
            </a:endParaRPr>
          </a:p>
          <a:p>
            <a:pPr indent="0" lvl="0" marL="0" rtl="0" algn="ctr">
              <a:lnSpc>
                <a:spcPct val="80000"/>
              </a:lnSpc>
              <a:spcBef>
                <a:spcPts val="0"/>
              </a:spcBef>
              <a:spcAft>
                <a:spcPts val="0"/>
              </a:spcAft>
              <a:buNone/>
            </a:pPr>
            <a:r>
              <a:t/>
            </a:r>
            <a:endParaRPr b="1" sz="2700">
              <a:solidFill>
                <a:schemeClr val="dk1"/>
              </a:solidFill>
              <a:latin typeface="Century Gothic"/>
              <a:ea typeface="Century Gothic"/>
              <a:cs typeface="Century Gothic"/>
              <a:sym typeface="Century Gothic"/>
            </a:endParaRPr>
          </a:p>
          <a:p>
            <a:pPr indent="0" lvl="0" marL="0" rtl="0" algn="ctr">
              <a:lnSpc>
                <a:spcPct val="80000"/>
              </a:lnSpc>
              <a:spcBef>
                <a:spcPts val="0"/>
              </a:spcBef>
              <a:spcAft>
                <a:spcPts val="0"/>
              </a:spcAft>
              <a:buNone/>
            </a:pPr>
            <a:r>
              <a:rPr b="1" lang="en" sz="2700">
                <a:solidFill>
                  <a:schemeClr val="dk1"/>
                </a:solidFill>
                <a:latin typeface="Century Gothic"/>
                <a:ea typeface="Century Gothic"/>
                <a:cs typeface="Century Gothic"/>
                <a:sym typeface="Century Gothic"/>
              </a:rPr>
              <a:t>What extensions or connections might you make if you brought this project into your classroom?</a:t>
            </a:r>
            <a:endParaRPr b="1" sz="2700">
              <a:solidFill>
                <a:schemeClr val="dk1"/>
              </a:solidFill>
              <a:latin typeface="Century Gothic"/>
              <a:ea typeface="Century Gothic"/>
              <a:cs typeface="Century Gothic"/>
              <a:sym typeface="Century Gothic"/>
            </a:endParaRPr>
          </a:p>
          <a:p>
            <a:pPr indent="0" lvl="0" marL="0" rtl="0" algn="ctr">
              <a:lnSpc>
                <a:spcPct val="80000"/>
              </a:lnSpc>
              <a:spcBef>
                <a:spcPts val="0"/>
              </a:spcBef>
              <a:spcAft>
                <a:spcPts val="0"/>
              </a:spcAft>
              <a:buNone/>
            </a:pPr>
            <a:r>
              <a:t/>
            </a:r>
            <a:endParaRPr b="1" sz="2700">
              <a:solidFill>
                <a:schemeClr val="dk1"/>
              </a:solidFill>
              <a:latin typeface="Century Gothic"/>
              <a:ea typeface="Century Gothic"/>
              <a:cs typeface="Century Gothic"/>
              <a:sym typeface="Century Gothic"/>
            </a:endParaRPr>
          </a:p>
          <a:p>
            <a:pPr indent="0" lvl="0" marL="0" rtl="0" algn="ctr">
              <a:lnSpc>
                <a:spcPct val="80000"/>
              </a:lnSpc>
              <a:spcBef>
                <a:spcPts val="0"/>
              </a:spcBef>
              <a:spcAft>
                <a:spcPts val="0"/>
              </a:spcAft>
              <a:buNone/>
            </a:pPr>
            <a:r>
              <a:rPr b="1" lang="en" sz="2700">
                <a:solidFill>
                  <a:schemeClr val="dk1"/>
                </a:solidFill>
                <a:latin typeface="Century Gothic"/>
                <a:ea typeface="Century Gothic"/>
                <a:cs typeface="Century Gothic"/>
                <a:sym typeface="Century Gothic"/>
              </a:rPr>
              <a:t>What questions are remaining for you?</a:t>
            </a:r>
            <a:endParaRPr b="1" sz="2700">
              <a:solidFill>
                <a:schemeClr val="dk1"/>
              </a:solidFill>
              <a:latin typeface="Century Gothic"/>
              <a:ea typeface="Century Gothic"/>
              <a:cs typeface="Century Gothic"/>
              <a:sym typeface="Century Gothic"/>
            </a:endParaRPr>
          </a:p>
        </p:txBody>
      </p:sp>
      <p:sp>
        <p:nvSpPr>
          <p:cNvPr id="179" name="Google Shape;179;p26"/>
          <p:cNvSpPr txBox="1"/>
          <p:nvPr>
            <p:ph idx="1" type="subTitle"/>
          </p:nvPr>
        </p:nvSpPr>
        <p:spPr>
          <a:xfrm>
            <a:off x="787750" y="446500"/>
            <a:ext cx="76512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000">
                <a:solidFill>
                  <a:schemeClr val="dk1"/>
                </a:solidFill>
                <a:latin typeface="Century Gothic"/>
                <a:ea typeface="Century Gothic"/>
                <a:cs typeface="Century Gothic"/>
                <a:sym typeface="Century Gothic"/>
              </a:rPr>
              <a:t>Let’s Talk it Out</a:t>
            </a:r>
            <a:endParaRPr b="1" sz="5000">
              <a:solidFill>
                <a:schemeClr val="dk1"/>
              </a:solidFill>
              <a:latin typeface="Century Gothic"/>
              <a:ea typeface="Century Gothic"/>
              <a:cs typeface="Century Gothic"/>
              <a:sym typeface="Century Gothic"/>
            </a:endParaRPr>
          </a:p>
        </p:txBody>
      </p:sp>
      <p:pic>
        <p:nvPicPr>
          <p:cNvPr id="180" name="Google Shape;180;p26"/>
          <p:cNvPicPr preferRelativeResize="0"/>
          <p:nvPr/>
        </p:nvPicPr>
        <p:blipFill rotWithShape="1">
          <a:blip r:embed="rId4">
            <a:alphaModFix/>
          </a:blip>
          <a:srcRect b="2818" l="0" r="74540" t="0"/>
          <a:stretch/>
        </p:blipFill>
        <p:spPr>
          <a:xfrm>
            <a:off x="-237500" y="0"/>
            <a:ext cx="2337998" cy="50201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27"/>
          <p:cNvSpPr txBox="1"/>
          <p:nvPr/>
        </p:nvSpPr>
        <p:spPr>
          <a:xfrm>
            <a:off x="4572008" y="2848200"/>
            <a:ext cx="42615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u="sng">
                <a:solidFill>
                  <a:srgbClr val="4A85A0"/>
                </a:solidFill>
                <a:latin typeface="Century Gothic"/>
                <a:ea typeface="Century Gothic"/>
                <a:cs typeface="Century Gothic"/>
                <a:sym typeface="Century Gothic"/>
              </a:rPr>
              <a:t>Resources: </a:t>
            </a:r>
            <a:endParaRPr b="1" sz="2200" u="sng">
              <a:solidFill>
                <a:srgbClr val="4A85A0"/>
              </a:solidFill>
              <a:latin typeface="Century Gothic"/>
              <a:ea typeface="Century Gothic"/>
              <a:cs typeface="Century Gothic"/>
              <a:sym typeface="Century Gothic"/>
            </a:endParaRPr>
          </a:p>
          <a:p>
            <a:pPr indent="0" lvl="0" marL="0" rtl="0" algn="ctr">
              <a:spcBef>
                <a:spcPts val="0"/>
              </a:spcBef>
              <a:spcAft>
                <a:spcPts val="0"/>
              </a:spcAft>
              <a:buNone/>
            </a:pPr>
            <a:r>
              <a:rPr b="1" lang="en" sz="2200">
                <a:solidFill>
                  <a:srgbClr val="4A85A0"/>
                </a:solidFill>
                <a:latin typeface="Century Gothic"/>
                <a:ea typeface="Century Gothic"/>
                <a:cs typeface="Century Gothic"/>
                <a:sym typeface="Century Gothic"/>
              </a:rPr>
              <a:t>bit.ly/foundinrhetoric</a:t>
            </a:r>
            <a:endParaRPr b="1" sz="800">
              <a:solidFill>
                <a:srgbClr val="4A85A0"/>
              </a:solidFill>
              <a:latin typeface="Century Gothic"/>
              <a:ea typeface="Century Gothic"/>
              <a:cs typeface="Century Gothic"/>
              <a:sym typeface="Century Gothic"/>
            </a:endParaRPr>
          </a:p>
        </p:txBody>
      </p:sp>
      <p:pic>
        <p:nvPicPr>
          <p:cNvPr id="186" name="Google Shape;186;p27"/>
          <p:cNvPicPr preferRelativeResize="0"/>
          <p:nvPr/>
        </p:nvPicPr>
        <p:blipFill rotWithShape="1">
          <a:blip r:embed="rId4">
            <a:alphaModFix/>
          </a:blip>
          <a:srcRect b="5573" l="6040" r="6416" t="6243"/>
          <a:stretch/>
        </p:blipFill>
        <p:spPr>
          <a:xfrm>
            <a:off x="5489838" y="381950"/>
            <a:ext cx="2493824" cy="2511976"/>
          </a:xfrm>
          <a:prstGeom prst="rect">
            <a:avLst/>
          </a:prstGeom>
          <a:noFill/>
          <a:ln>
            <a:noFill/>
          </a:ln>
        </p:spPr>
      </p:pic>
      <p:sp>
        <p:nvSpPr>
          <p:cNvPr id="187" name="Google Shape;187;p27"/>
          <p:cNvSpPr txBox="1"/>
          <p:nvPr>
            <p:ph idx="1" type="subTitle"/>
          </p:nvPr>
        </p:nvSpPr>
        <p:spPr>
          <a:xfrm>
            <a:off x="4892403" y="4016388"/>
            <a:ext cx="37890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dk1"/>
                </a:solidFill>
                <a:latin typeface="Century Gothic"/>
                <a:ea typeface="Century Gothic"/>
                <a:cs typeface="Century Gothic"/>
                <a:sym typeface="Century Gothic"/>
              </a:rPr>
              <a:t>Cassiopeia Guthrie</a:t>
            </a:r>
            <a:endParaRPr b="1" sz="2400">
              <a:solidFill>
                <a:schemeClr val="dk1"/>
              </a:solidFill>
              <a:latin typeface="Century Gothic"/>
              <a:ea typeface="Century Gothic"/>
              <a:cs typeface="Century Gothic"/>
              <a:sym typeface="Century Gothic"/>
            </a:endParaRPr>
          </a:p>
        </p:txBody>
      </p:sp>
      <p:sp>
        <p:nvSpPr>
          <p:cNvPr id="188" name="Google Shape;188;p27"/>
          <p:cNvSpPr txBox="1"/>
          <p:nvPr>
            <p:ph idx="1" type="subTitle"/>
          </p:nvPr>
        </p:nvSpPr>
        <p:spPr>
          <a:xfrm>
            <a:off x="4889078" y="4348913"/>
            <a:ext cx="37890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35"/>
              <a:buNone/>
            </a:pPr>
            <a:r>
              <a:rPr lang="en" sz="2080">
                <a:solidFill>
                  <a:schemeClr val="dk1"/>
                </a:solidFill>
                <a:latin typeface="Century Gothic"/>
                <a:ea typeface="Century Gothic"/>
                <a:cs typeface="Century Gothic"/>
                <a:sym typeface="Century Gothic"/>
              </a:rPr>
              <a:t>@cassiopeiacomm</a:t>
            </a:r>
            <a:endParaRPr sz="2080">
              <a:solidFill>
                <a:schemeClr val="dk1"/>
              </a:solidFill>
              <a:latin typeface="Century Gothic"/>
              <a:ea typeface="Century Gothic"/>
              <a:cs typeface="Century Gothic"/>
              <a:sym typeface="Century Gothic"/>
            </a:endParaRPr>
          </a:p>
        </p:txBody>
      </p:sp>
      <p:pic>
        <p:nvPicPr>
          <p:cNvPr id="189" name="Google Shape;189;p27"/>
          <p:cNvPicPr preferRelativeResize="0"/>
          <p:nvPr/>
        </p:nvPicPr>
        <p:blipFill>
          <a:blip r:embed="rId5">
            <a:alphaModFix/>
          </a:blip>
          <a:stretch>
            <a:fillRect/>
          </a:stretch>
        </p:blipFill>
        <p:spPr>
          <a:xfrm>
            <a:off x="2739775" y="2785507"/>
            <a:ext cx="2662225" cy="2662293"/>
          </a:xfrm>
          <a:prstGeom prst="rect">
            <a:avLst/>
          </a:prstGeom>
          <a:noFill/>
          <a:ln>
            <a:noFill/>
          </a:ln>
        </p:spPr>
      </p:pic>
      <p:sp>
        <p:nvSpPr>
          <p:cNvPr id="190" name="Google Shape;190;p27"/>
          <p:cNvSpPr txBox="1"/>
          <p:nvPr>
            <p:ph idx="1" type="subTitle"/>
          </p:nvPr>
        </p:nvSpPr>
        <p:spPr>
          <a:xfrm>
            <a:off x="238500" y="1292625"/>
            <a:ext cx="38661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None/>
            </a:pPr>
            <a:r>
              <a:rPr b="1" lang="en" sz="9000">
                <a:solidFill>
                  <a:schemeClr val="dk1"/>
                </a:solidFill>
                <a:latin typeface="Century Gothic"/>
                <a:ea typeface="Century Gothic"/>
                <a:cs typeface="Century Gothic"/>
                <a:sym typeface="Century Gothic"/>
              </a:rPr>
              <a:t>Thank you!</a:t>
            </a:r>
            <a:endParaRPr b="1" sz="9000">
              <a:solidFill>
                <a:schemeClr val="dk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28"/>
          <p:cNvSpPr txBox="1"/>
          <p:nvPr>
            <p:ph idx="1" type="subTitle"/>
          </p:nvPr>
        </p:nvSpPr>
        <p:spPr>
          <a:xfrm>
            <a:off x="229350" y="223825"/>
            <a:ext cx="86853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chemeClr val="dk1"/>
                </a:solidFill>
                <a:latin typeface="Century Gothic"/>
                <a:ea typeface="Century Gothic"/>
                <a:cs typeface="Century Gothic"/>
                <a:sym typeface="Century Gothic"/>
              </a:rPr>
              <a:t>Session Description</a:t>
            </a:r>
            <a:endParaRPr b="1">
              <a:solidFill>
                <a:schemeClr val="dk1"/>
              </a:solidFill>
              <a:latin typeface="Century Gothic"/>
              <a:ea typeface="Century Gothic"/>
              <a:cs typeface="Century Gothic"/>
              <a:sym typeface="Century Gothic"/>
            </a:endParaRPr>
          </a:p>
        </p:txBody>
      </p:sp>
      <p:sp>
        <p:nvSpPr>
          <p:cNvPr id="196" name="Google Shape;196;p28"/>
          <p:cNvSpPr txBox="1"/>
          <p:nvPr>
            <p:ph idx="1" type="subTitle"/>
          </p:nvPr>
        </p:nvSpPr>
        <p:spPr>
          <a:xfrm>
            <a:off x="229350" y="800175"/>
            <a:ext cx="8648100" cy="42090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b="1" lang="en" sz="2000">
                <a:solidFill>
                  <a:schemeClr val="dk1"/>
                </a:solidFill>
                <a:latin typeface="Century Gothic"/>
                <a:ea typeface="Century Gothic"/>
                <a:cs typeface="Century Gothic"/>
                <a:sym typeface="Century Gothic"/>
              </a:rPr>
              <a:t>In ERWC, students explore rhetorical concepts across contexts. Applying their learning to new real-life contexts of their choice is key; with this in mind, in this session, attendees will engage in a project-based process which creates an opportunity for them to generate their own rhetorical interpretations on a subject of their choice, then demonstrate their own personal thoughts and feelings about that subject via poetry and art.</a:t>
            </a:r>
            <a:endParaRPr b="1" sz="2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b="1" sz="2000">
              <a:solidFill>
                <a:schemeClr val="dk1"/>
              </a:solidFill>
              <a:latin typeface="Century Gothic"/>
              <a:ea typeface="Century Gothic"/>
              <a:cs typeface="Century Gothic"/>
              <a:sym typeface="Century Gothic"/>
            </a:endParaRPr>
          </a:p>
          <a:p>
            <a:pPr indent="-307975" lvl="0" marL="457200" rtl="0" algn="l">
              <a:spcBef>
                <a:spcPts val="0"/>
              </a:spcBef>
              <a:spcAft>
                <a:spcPts val="0"/>
              </a:spcAft>
              <a:buClr>
                <a:schemeClr val="dk1"/>
              </a:buClr>
              <a:buSzPct val="100000"/>
              <a:buFont typeface="Century Gothic"/>
              <a:buChar char="●"/>
            </a:pPr>
            <a:r>
              <a:rPr b="1" lang="en" sz="2000">
                <a:solidFill>
                  <a:schemeClr val="dk1"/>
                </a:solidFill>
                <a:latin typeface="Century Gothic"/>
                <a:ea typeface="Century Gothic"/>
                <a:cs typeface="Century Gothic"/>
                <a:sym typeface="Century Gothic"/>
              </a:rPr>
              <a:t>Attendees will begin by evaluating an expository text of their choice from a facilitator-provided text set. The initial text set will vary based on area of study and should be curated to align with the interests of the students, but should represent multiple scales (global, regional, local) and perspectives (political, historical, cultural, economic, ecological). Attendees will read the text, evaluate the rhetoric within it (typically Survey the Text and Read with/against the Grain, but we will do an abbreviated version for time), and consider their own thoughts, opinions, and experiences related to the topic as they engage in restorative/content circles.</a:t>
            </a:r>
            <a:endParaRPr b="1" sz="2000">
              <a:solidFill>
                <a:schemeClr val="dk1"/>
              </a:solidFill>
              <a:latin typeface="Century Gothic"/>
              <a:ea typeface="Century Gothic"/>
              <a:cs typeface="Century Gothic"/>
              <a:sym typeface="Century Gothic"/>
            </a:endParaRPr>
          </a:p>
          <a:p>
            <a:pPr indent="-307975" lvl="0" marL="457200" rtl="0" algn="l">
              <a:spcBef>
                <a:spcPts val="0"/>
              </a:spcBef>
              <a:spcAft>
                <a:spcPts val="0"/>
              </a:spcAft>
              <a:buClr>
                <a:schemeClr val="dk1"/>
              </a:buClr>
              <a:buSzPct val="100000"/>
              <a:buFont typeface="Century Gothic"/>
              <a:buChar char="●"/>
            </a:pPr>
            <a:r>
              <a:rPr b="1" lang="en" sz="2000">
                <a:solidFill>
                  <a:schemeClr val="dk1"/>
                </a:solidFill>
                <a:latin typeface="Century Gothic"/>
                <a:ea typeface="Century Gothic"/>
                <a:cs typeface="Century Gothic"/>
                <a:sym typeface="Century Gothic"/>
              </a:rPr>
              <a:t>Identifying and leveraging suasive diction and rhetorical appeals within the text, attendees then generate a found poem which communicates their own feelings about the topic, creating a derivative piece of poetry that leverages the author’s words to convey a new intentional interpretation on behalf of the reader. The intent here is that attendees not only observe and make sense of the content within their selected article, but also communicate their own feelings and experiences through words. </a:t>
            </a:r>
            <a:endParaRPr b="1" sz="2000">
              <a:solidFill>
                <a:schemeClr val="dk1"/>
              </a:solidFill>
              <a:latin typeface="Century Gothic"/>
              <a:ea typeface="Century Gothic"/>
              <a:cs typeface="Century Gothic"/>
              <a:sym typeface="Century Gothic"/>
            </a:endParaRPr>
          </a:p>
          <a:p>
            <a:pPr indent="-307975" lvl="0" marL="457200" rtl="0" algn="l">
              <a:spcBef>
                <a:spcPts val="0"/>
              </a:spcBef>
              <a:spcAft>
                <a:spcPts val="0"/>
              </a:spcAft>
              <a:buClr>
                <a:schemeClr val="dk1"/>
              </a:buClr>
              <a:buSzPct val="100000"/>
              <a:buFont typeface="Century Gothic"/>
              <a:buChar char="●"/>
            </a:pPr>
            <a:r>
              <a:rPr b="1" lang="en" sz="2000">
                <a:solidFill>
                  <a:schemeClr val="dk1"/>
                </a:solidFill>
                <a:latin typeface="Century Gothic"/>
                <a:ea typeface="Century Gothic"/>
                <a:cs typeface="Century Gothic"/>
                <a:sym typeface="Century Gothic"/>
              </a:rPr>
              <a:t>Attendees continue by sourcing and curating symbols and images from magazines for collages that match the rhetoric of their poem, reinforcing their messaging itself as well as the ways in which rhetoric is used in visual communication. Finally, attendees will engage in a “poetry read” protocol with small groups, reading their poems, discussing the process, and exploring additional extensions and connections that could be explored within the unit.</a:t>
            </a:r>
            <a:endParaRPr b="1" sz="2000">
              <a:solidFill>
                <a:schemeClr val="dk1"/>
              </a:solidFill>
              <a:latin typeface="Century Gothic"/>
              <a:ea typeface="Century Gothic"/>
              <a:cs typeface="Century Gothic"/>
              <a:sym typeface="Century Gothic"/>
            </a:endParaRPr>
          </a:p>
          <a:p>
            <a:pPr indent="-307975" lvl="0" marL="457200" rtl="0" algn="l">
              <a:spcBef>
                <a:spcPts val="0"/>
              </a:spcBef>
              <a:spcAft>
                <a:spcPts val="0"/>
              </a:spcAft>
              <a:buClr>
                <a:schemeClr val="dk1"/>
              </a:buClr>
              <a:buSzPct val="100000"/>
              <a:buFont typeface="Century Gothic"/>
              <a:buChar char="●"/>
            </a:pPr>
            <a:r>
              <a:rPr b="1" lang="en" sz="2000">
                <a:solidFill>
                  <a:schemeClr val="dk1"/>
                </a:solidFill>
                <a:latin typeface="Century Gothic"/>
                <a:ea typeface="Century Gothic"/>
                <a:cs typeface="Century Gothic"/>
                <a:sym typeface="Century Gothic"/>
              </a:rPr>
              <a:t>This unit is rhetoric-focused, culturally sustaining, and empowers student audiences to action, while creating spaces for them to practice engaging in difficult conversations respectfully and to deepen their learning about each other empathetically.</a:t>
            </a:r>
            <a:endParaRPr b="1" sz="2000">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4"/>
          <p:cNvSpPr txBox="1"/>
          <p:nvPr>
            <p:ph idx="1" type="subTitle"/>
          </p:nvPr>
        </p:nvSpPr>
        <p:spPr>
          <a:xfrm>
            <a:off x="229350" y="468750"/>
            <a:ext cx="86853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000">
                <a:solidFill>
                  <a:schemeClr val="dk1"/>
                </a:solidFill>
                <a:latin typeface="Century Gothic"/>
                <a:ea typeface="Century Gothic"/>
                <a:cs typeface="Century Gothic"/>
                <a:sym typeface="Century Gothic"/>
              </a:rPr>
              <a:t>Agenda  </a:t>
            </a:r>
            <a:endParaRPr b="1" sz="5000">
              <a:solidFill>
                <a:schemeClr val="dk1"/>
              </a:solidFill>
              <a:latin typeface="Century Gothic"/>
              <a:ea typeface="Century Gothic"/>
              <a:cs typeface="Century Gothic"/>
              <a:sym typeface="Century Gothic"/>
            </a:endParaRPr>
          </a:p>
        </p:txBody>
      </p:sp>
      <p:sp>
        <p:nvSpPr>
          <p:cNvPr id="64" name="Google Shape;64;p14"/>
          <p:cNvSpPr txBox="1"/>
          <p:nvPr>
            <p:ph idx="1" type="subTitle"/>
          </p:nvPr>
        </p:nvSpPr>
        <p:spPr>
          <a:xfrm>
            <a:off x="192250" y="1598400"/>
            <a:ext cx="8685300" cy="34986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chemeClr val="dk1"/>
              </a:buClr>
              <a:buSzPts val="2400"/>
              <a:buFont typeface="Century Gothic"/>
              <a:buChar char="●"/>
            </a:pPr>
            <a:r>
              <a:rPr b="1" lang="en" sz="2400">
                <a:solidFill>
                  <a:schemeClr val="dk1"/>
                </a:solidFill>
                <a:latin typeface="Century Gothic"/>
                <a:ea typeface="Century Gothic"/>
                <a:cs typeface="Century Gothic"/>
                <a:sym typeface="Century Gothic"/>
              </a:rPr>
              <a:t>Stoke</a:t>
            </a:r>
            <a:endParaRPr b="1"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b="1" lang="en" sz="2400">
                <a:solidFill>
                  <a:schemeClr val="dk1"/>
                </a:solidFill>
                <a:latin typeface="Century Gothic"/>
                <a:ea typeface="Century Gothic"/>
                <a:cs typeface="Century Gothic"/>
                <a:sym typeface="Century Gothic"/>
              </a:rPr>
              <a:t>Norms/Outcomes</a:t>
            </a:r>
            <a:endParaRPr b="1"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b="1" lang="en" sz="2400">
                <a:solidFill>
                  <a:schemeClr val="dk1"/>
                </a:solidFill>
                <a:latin typeface="Century Gothic"/>
                <a:ea typeface="Century Gothic"/>
                <a:cs typeface="Century Gothic"/>
                <a:sym typeface="Century Gothic"/>
              </a:rPr>
              <a:t>Lesson</a:t>
            </a:r>
            <a:endParaRPr b="1"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b="1" lang="en" sz="2400">
                <a:solidFill>
                  <a:schemeClr val="dk1"/>
                </a:solidFill>
                <a:latin typeface="Century Gothic"/>
                <a:ea typeface="Century Gothic"/>
                <a:cs typeface="Century Gothic"/>
                <a:sym typeface="Century Gothic"/>
              </a:rPr>
              <a:t>Text Choice</a:t>
            </a:r>
            <a:endParaRPr b="1"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b="1" lang="en" sz="2400">
                <a:solidFill>
                  <a:schemeClr val="dk1"/>
                </a:solidFill>
                <a:latin typeface="Century Gothic"/>
                <a:ea typeface="Century Gothic"/>
                <a:cs typeface="Century Gothic"/>
                <a:sym typeface="Century Gothic"/>
              </a:rPr>
              <a:t>Rhetorical Interpretations</a:t>
            </a:r>
            <a:endParaRPr b="1"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b="1" lang="en" sz="2400">
                <a:solidFill>
                  <a:schemeClr val="dk1"/>
                </a:solidFill>
                <a:latin typeface="Century Gothic"/>
                <a:ea typeface="Century Gothic"/>
                <a:cs typeface="Century Gothic"/>
                <a:sym typeface="Century Gothic"/>
              </a:rPr>
              <a:t>Application: Poetry Writing &amp; Art</a:t>
            </a:r>
            <a:endParaRPr b="1"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b="1" lang="en" sz="2400">
                <a:solidFill>
                  <a:schemeClr val="dk1"/>
                </a:solidFill>
                <a:latin typeface="Century Gothic"/>
                <a:ea typeface="Century Gothic"/>
                <a:cs typeface="Century Gothic"/>
                <a:sym typeface="Century Gothic"/>
              </a:rPr>
              <a:t>Poetry Read Exhibition</a:t>
            </a:r>
            <a:endParaRPr b="1" sz="2400">
              <a:solidFill>
                <a:schemeClr val="dk1"/>
              </a:solidFill>
              <a:latin typeface="Century Gothic"/>
              <a:ea typeface="Century Gothic"/>
              <a:cs typeface="Century Gothic"/>
              <a:sym typeface="Century Gothic"/>
            </a:endParaRPr>
          </a:p>
          <a:p>
            <a:pPr indent="-381000" lvl="0" marL="457200" rtl="0" algn="l">
              <a:spcBef>
                <a:spcPts val="0"/>
              </a:spcBef>
              <a:spcAft>
                <a:spcPts val="0"/>
              </a:spcAft>
              <a:buClr>
                <a:schemeClr val="dk1"/>
              </a:buClr>
              <a:buSzPts val="2400"/>
              <a:buFont typeface="Century Gothic"/>
              <a:buChar char="●"/>
            </a:pPr>
            <a:r>
              <a:rPr b="1" lang="en" sz="2400">
                <a:solidFill>
                  <a:schemeClr val="dk1"/>
                </a:solidFill>
                <a:latin typeface="Century Gothic"/>
                <a:ea typeface="Century Gothic"/>
                <a:cs typeface="Century Gothic"/>
                <a:sym typeface="Century Gothic"/>
              </a:rPr>
              <a:t>Debrief</a:t>
            </a:r>
            <a:endParaRPr b="1" sz="2400">
              <a:solidFill>
                <a:schemeClr val="dk1"/>
              </a:solidFill>
              <a:latin typeface="Century Gothic"/>
              <a:ea typeface="Century Gothic"/>
              <a:cs typeface="Century Gothic"/>
              <a:sym typeface="Century Gothic"/>
            </a:endParaRPr>
          </a:p>
        </p:txBody>
      </p:sp>
      <p:pic>
        <p:nvPicPr>
          <p:cNvPr id="65" name="Google Shape;65;p14"/>
          <p:cNvPicPr preferRelativeResize="0"/>
          <p:nvPr/>
        </p:nvPicPr>
        <p:blipFill>
          <a:blip r:embed="rId4">
            <a:alphaModFix/>
          </a:blip>
          <a:stretch>
            <a:fillRect/>
          </a:stretch>
        </p:blipFill>
        <p:spPr>
          <a:xfrm>
            <a:off x="6657652" y="2779275"/>
            <a:ext cx="2364225" cy="2364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5"/>
          <p:cNvSpPr txBox="1"/>
          <p:nvPr/>
        </p:nvSpPr>
        <p:spPr>
          <a:xfrm>
            <a:off x="400850" y="1453550"/>
            <a:ext cx="5461500" cy="249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dk1"/>
                </a:solidFill>
                <a:latin typeface="Century Gothic"/>
                <a:ea typeface="Century Gothic"/>
                <a:cs typeface="Century Gothic"/>
                <a:sym typeface="Century Gothic"/>
              </a:rPr>
              <a:t>Everyone wanders around. When you hear the audio cue, stop to greet a partner according to the scenario on the screen.</a:t>
            </a:r>
            <a:endParaRPr b="1" sz="3000">
              <a:solidFill>
                <a:schemeClr val="dk1"/>
              </a:solidFill>
              <a:latin typeface="Century Gothic"/>
              <a:ea typeface="Century Gothic"/>
              <a:cs typeface="Century Gothic"/>
              <a:sym typeface="Century Gothic"/>
            </a:endParaRPr>
          </a:p>
        </p:txBody>
      </p:sp>
      <p:sp>
        <p:nvSpPr>
          <p:cNvPr id="71" name="Google Shape;71;p15"/>
          <p:cNvSpPr txBox="1"/>
          <p:nvPr>
            <p:ph idx="1" type="subTitle"/>
          </p:nvPr>
        </p:nvSpPr>
        <p:spPr>
          <a:xfrm>
            <a:off x="2285275" y="394525"/>
            <a:ext cx="43428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000">
                <a:solidFill>
                  <a:schemeClr val="dk1"/>
                </a:solidFill>
                <a:latin typeface="Century Gothic"/>
                <a:ea typeface="Century Gothic"/>
                <a:cs typeface="Century Gothic"/>
                <a:sym typeface="Century Gothic"/>
              </a:rPr>
              <a:t>Stoke</a:t>
            </a:r>
            <a:endParaRPr b="1" sz="5000">
              <a:solidFill>
                <a:schemeClr val="dk1"/>
              </a:solidFill>
              <a:latin typeface="Century Gothic"/>
              <a:ea typeface="Century Gothic"/>
              <a:cs typeface="Century Gothic"/>
              <a:sym typeface="Century Gothic"/>
            </a:endParaRPr>
          </a:p>
        </p:txBody>
      </p:sp>
      <p:pic>
        <p:nvPicPr>
          <p:cNvPr id="72" name="Google Shape;72;p15"/>
          <p:cNvPicPr preferRelativeResize="0"/>
          <p:nvPr/>
        </p:nvPicPr>
        <p:blipFill>
          <a:blip r:embed="rId4">
            <a:alphaModFix/>
          </a:blip>
          <a:stretch>
            <a:fillRect/>
          </a:stretch>
        </p:blipFill>
        <p:spPr>
          <a:xfrm>
            <a:off x="5507200" y="932575"/>
            <a:ext cx="7815451" cy="4396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6"/>
          <p:cNvSpPr txBox="1"/>
          <p:nvPr/>
        </p:nvSpPr>
        <p:spPr>
          <a:xfrm>
            <a:off x="411500" y="604275"/>
            <a:ext cx="4947300" cy="3755700"/>
          </a:xfrm>
          <a:prstGeom prst="rect">
            <a:avLst/>
          </a:prstGeom>
          <a:noFill/>
          <a:ln>
            <a:noFill/>
          </a:ln>
        </p:spPr>
        <p:txBody>
          <a:bodyPr anchorCtr="0" anchor="t" bIns="91425" lIns="91425" spcFirstLastPara="1" rIns="91425" wrap="square" tIns="91425">
            <a:spAutoFit/>
          </a:bodyPr>
          <a:lstStyle/>
          <a:p>
            <a:pPr indent="-412750" lvl="0" marL="457200" rtl="0" algn="l">
              <a:spcBef>
                <a:spcPts val="0"/>
              </a:spcBef>
              <a:spcAft>
                <a:spcPts val="0"/>
              </a:spcAft>
              <a:buClr>
                <a:schemeClr val="dk1"/>
              </a:buClr>
              <a:buSzPts val="2900"/>
              <a:buFont typeface="Century Gothic"/>
              <a:buChar char="●"/>
            </a:pPr>
            <a:r>
              <a:rPr b="1" lang="en" sz="2900">
                <a:solidFill>
                  <a:schemeClr val="dk1"/>
                </a:solidFill>
                <a:latin typeface="Century Gothic"/>
                <a:ea typeface="Century Gothic"/>
                <a:cs typeface="Century Gothic"/>
                <a:sym typeface="Century Gothic"/>
              </a:rPr>
              <a:t>Your partner is a long-lost friend.</a:t>
            </a:r>
            <a:endParaRPr b="1" sz="2900">
              <a:solidFill>
                <a:schemeClr val="dk1"/>
              </a:solidFill>
              <a:latin typeface="Century Gothic"/>
              <a:ea typeface="Century Gothic"/>
              <a:cs typeface="Century Gothic"/>
              <a:sym typeface="Century Gothic"/>
            </a:endParaRPr>
          </a:p>
          <a:p>
            <a:pPr indent="-412750" lvl="0" marL="457200" rtl="0" algn="l">
              <a:spcBef>
                <a:spcPts val="0"/>
              </a:spcBef>
              <a:spcAft>
                <a:spcPts val="0"/>
              </a:spcAft>
              <a:buClr>
                <a:schemeClr val="dk1"/>
              </a:buClr>
              <a:buSzPts val="2900"/>
              <a:buFont typeface="Century Gothic"/>
              <a:buChar char="●"/>
            </a:pPr>
            <a:r>
              <a:rPr b="1" lang="en" sz="2900">
                <a:solidFill>
                  <a:schemeClr val="dk1"/>
                </a:solidFill>
                <a:latin typeface="Century Gothic"/>
                <a:ea typeface="Century Gothic"/>
                <a:cs typeface="Century Gothic"/>
                <a:sym typeface="Century Gothic"/>
              </a:rPr>
              <a:t>You’re 70% sure your partner is famous.</a:t>
            </a:r>
            <a:endParaRPr b="1" sz="2900">
              <a:solidFill>
                <a:schemeClr val="dk1"/>
              </a:solidFill>
              <a:latin typeface="Century Gothic"/>
              <a:ea typeface="Century Gothic"/>
              <a:cs typeface="Century Gothic"/>
              <a:sym typeface="Century Gothic"/>
            </a:endParaRPr>
          </a:p>
          <a:p>
            <a:pPr indent="-412750" lvl="0" marL="457200" rtl="0" algn="l">
              <a:spcBef>
                <a:spcPts val="0"/>
              </a:spcBef>
              <a:spcAft>
                <a:spcPts val="0"/>
              </a:spcAft>
              <a:buClr>
                <a:schemeClr val="dk1"/>
              </a:buClr>
              <a:buSzPts val="2900"/>
              <a:buFont typeface="Century Gothic"/>
              <a:buChar char="●"/>
            </a:pPr>
            <a:r>
              <a:rPr b="1" lang="en" sz="2900">
                <a:solidFill>
                  <a:schemeClr val="dk1"/>
                </a:solidFill>
                <a:latin typeface="Century Gothic"/>
                <a:ea typeface="Century Gothic"/>
                <a:cs typeface="Century Gothic"/>
                <a:sym typeface="Century Gothic"/>
              </a:rPr>
              <a:t>You shared an awkward first date last week with your partner.</a:t>
            </a:r>
            <a:endParaRPr b="1" sz="2900">
              <a:solidFill>
                <a:schemeClr val="dk1"/>
              </a:solidFill>
              <a:latin typeface="Century Gothic"/>
              <a:ea typeface="Century Gothic"/>
              <a:cs typeface="Century Gothic"/>
              <a:sym typeface="Century Gothic"/>
            </a:endParaRPr>
          </a:p>
          <a:p>
            <a:pPr indent="-412750" lvl="0" marL="457200" rtl="0" algn="l">
              <a:spcBef>
                <a:spcPts val="0"/>
              </a:spcBef>
              <a:spcAft>
                <a:spcPts val="0"/>
              </a:spcAft>
              <a:buClr>
                <a:schemeClr val="dk1"/>
              </a:buClr>
              <a:buSzPts val="2900"/>
              <a:buFont typeface="Century Gothic"/>
              <a:buChar char="●"/>
            </a:pPr>
            <a:r>
              <a:rPr b="1" lang="en" sz="2900">
                <a:solidFill>
                  <a:schemeClr val="dk1"/>
                </a:solidFill>
                <a:latin typeface="Century Gothic"/>
                <a:ea typeface="Century Gothic"/>
                <a:cs typeface="Century Gothic"/>
                <a:sym typeface="Century Gothic"/>
              </a:rPr>
              <a:t>Make up your own!</a:t>
            </a:r>
            <a:endParaRPr b="1" sz="2900">
              <a:solidFill>
                <a:schemeClr val="dk1"/>
              </a:solidFill>
              <a:latin typeface="Century Gothic"/>
              <a:ea typeface="Century Gothic"/>
              <a:cs typeface="Century Gothic"/>
              <a:sym typeface="Century Gothic"/>
            </a:endParaRPr>
          </a:p>
        </p:txBody>
      </p:sp>
      <p:pic>
        <p:nvPicPr>
          <p:cNvPr id="78" name="Google Shape;78;p16"/>
          <p:cNvPicPr preferRelativeResize="0"/>
          <p:nvPr/>
        </p:nvPicPr>
        <p:blipFill>
          <a:blip r:embed="rId4">
            <a:alphaModFix/>
          </a:blip>
          <a:stretch>
            <a:fillRect/>
          </a:stretch>
        </p:blipFill>
        <p:spPr>
          <a:xfrm>
            <a:off x="5499800" y="277500"/>
            <a:ext cx="3315875" cy="4409250"/>
          </a:xfrm>
          <a:prstGeom prst="rect">
            <a:avLst/>
          </a:prstGeom>
          <a:noFill/>
          <a:ln cap="flat" cmpd="sng" w="19050">
            <a:solidFill>
              <a:schemeClr val="dk1"/>
            </a:solidFill>
            <a:prstDash val="solid"/>
            <a:round/>
            <a:headEnd len="sm" w="sm" type="none"/>
            <a:tailEnd len="sm" w="sm" type="none"/>
          </a:ln>
        </p:spPr>
      </p:pic>
      <p:pic>
        <p:nvPicPr>
          <p:cNvPr id="79" name="Google Shape;79;p16"/>
          <p:cNvPicPr preferRelativeResize="0"/>
          <p:nvPr/>
        </p:nvPicPr>
        <p:blipFill>
          <a:blip r:embed="rId5">
            <a:alphaModFix/>
          </a:blip>
          <a:stretch>
            <a:fillRect/>
          </a:stretch>
        </p:blipFill>
        <p:spPr>
          <a:xfrm>
            <a:off x="7323224" y="2830317"/>
            <a:ext cx="1269047" cy="1237127"/>
          </a:xfrm>
          <a:prstGeom prst="rect">
            <a:avLst/>
          </a:prstGeom>
          <a:noFill/>
          <a:ln cap="flat" cmpd="sng" w="19050">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7"/>
          <p:cNvSpPr txBox="1"/>
          <p:nvPr>
            <p:ph idx="1" type="subTitle"/>
          </p:nvPr>
        </p:nvSpPr>
        <p:spPr>
          <a:xfrm>
            <a:off x="399300" y="988725"/>
            <a:ext cx="4172700" cy="3996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Celebrate learning</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Seek to understand</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Keep students at the center</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Share your truth</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Suspend judgment</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Assume positive intent/acknowledge impact</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Our ideas belong to the group</a:t>
            </a:r>
            <a:endParaRPr b="1" sz="2200">
              <a:solidFill>
                <a:schemeClr val="dk1"/>
              </a:solidFill>
              <a:latin typeface="Century Gothic"/>
              <a:ea typeface="Century Gothic"/>
              <a:cs typeface="Century Gothic"/>
              <a:sym typeface="Century Gothic"/>
            </a:endParaRPr>
          </a:p>
        </p:txBody>
      </p:sp>
      <p:sp>
        <p:nvSpPr>
          <p:cNvPr id="85" name="Google Shape;85;p17"/>
          <p:cNvSpPr txBox="1"/>
          <p:nvPr>
            <p:ph idx="1" type="subTitle"/>
          </p:nvPr>
        </p:nvSpPr>
        <p:spPr>
          <a:xfrm>
            <a:off x="4806600" y="988725"/>
            <a:ext cx="4172700" cy="420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200">
                <a:solidFill>
                  <a:schemeClr val="dk1"/>
                </a:solidFill>
                <a:latin typeface="Century Gothic"/>
                <a:ea typeface="Century Gothic"/>
                <a:cs typeface="Century Gothic"/>
                <a:sym typeface="Century Gothic"/>
              </a:rPr>
              <a:t>Today, we will:</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generate rhetorical interpretations of self-selected texts, focusing on suasive diction and claims</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apply rhetoric and suasive diction to create a Found Poem</a:t>
            </a:r>
            <a:endParaRPr b="1" sz="22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Char char="●"/>
            </a:pPr>
            <a:r>
              <a:rPr b="1" lang="en" sz="2200">
                <a:solidFill>
                  <a:schemeClr val="dk1"/>
                </a:solidFill>
                <a:latin typeface="Century Gothic"/>
                <a:ea typeface="Century Gothic"/>
                <a:cs typeface="Century Gothic"/>
                <a:sym typeface="Century Gothic"/>
              </a:rPr>
              <a:t>participate in an exhibition of our work</a:t>
            </a:r>
            <a:endParaRPr b="1" sz="2200">
              <a:solidFill>
                <a:schemeClr val="dk1"/>
              </a:solidFill>
              <a:latin typeface="Century Gothic"/>
              <a:ea typeface="Century Gothic"/>
              <a:cs typeface="Century Gothic"/>
              <a:sym typeface="Century Gothic"/>
            </a:endParaRPr>
          </a:p>
        </p:txBody>
      </p:sp>
      <p:sp>
        <p:nvSpPr>
          <p:cNvPr id="86" name="Google Shape;86;p17"/>
          <p:cNvSpPr txBox="1"/>
          <p:nvPr>
            <p:ph idx="1" type="subTitle"/>
          </p:nvPr>
        </p:nvSpPr>
        <p:spPr>
          <a:xfrm>
            <a:off x="0" y="0"/>
            <a:ext cx="43428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000">
                <a:solidFill>
                  <a:schemeClr val="dk1"/>
                </a:solidFill>
                <a:latin typeface="Century Gothic"/>
                <a:ea typeface="Century Gothic"/>
                <a:cs typeface="Century Gothic"/>
                <a:sym typeface="Century Gothic"/>
              </a:rPr>
              <a:t>Norms</a:t>
            </a:r>
            <a:endParaRPr b="1" sz="5000">
              <a:solidFill>
                <a:schemeClr val="dk1"/>
              </a:solidFill>
              <a:latin typeface="Century Gothic"/>
              <a:ea typeface="Century Gothic"/>
              <a:cs typeface="Century Gothic"/>
              <a:sym typeface="Century Gothic"/>
            </a:endParaRPr>
          </a:p>
        </p:txBody>
      </p:sp>
      <p:sp>
        <p:nvSpPr>
          <p:cNvPr id="87" name="Google Shape;87;p17"/>
          <p:cNvSpPr txBox="1"/>
          <p:nvPr>
            <p:ph idx="1" type="subTitle"/>
          </p:nvPr>
        </p:nvSpPr>
        <p:spPr>
          <a:xfrm>
            <a:off x="4572000" y="0"/>
            <a:ext cx="43428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000">
                <a:solidFill>
                  <a:schemeClr val="dk1"/>
                </a:solidFill>
                <a:latin typeface="Century Gothic"/>
                <a:ea typeface="Century Gothic"/>
                <a:cs typeface="Century Gothic"/>
                <a:sym typeface="Century Gothic"/>
              </a:rPr>
              <a:t>Outcomes</a:t>
            </a:r>
            <a:endParaRPr b="1" sz="50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8"/>
          <p:cNvSpPr/>
          <p:nvPr/>
        </p:nvSpPr>
        <p:spPr>
          <a:xfrm>
            <a:off x="207175" y="242299"/>
            <a:ext cx="2746800" cy="461340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Century Gothic"/>
              <a:ea typeface="Century Gothic"/>
              <a:cs typeface="Century Gothic"/>
              <a:sym typeface="Century Gothic"/>
            </a:endParaRPr>
          </a:p>
        </p:txBody>
      </p:sp>
      <p:sp>
        <p:nvSpPr>
          <p:cNvPr id="93" name="Google Shape;93;p18"/>
          <p:cNvSpPr/>
          <p:nvPr/>
        </p:nvSpPr>
        <p:spPr>
          <a:xfrm>
            <a:off x="3191474" y="242299"/>
            <a:ext cx="2746800" cy="461340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Century Gothic"/>
              <a:ea typeface="Century Gothic"/>
              <a:cs typeface="Century Gothic"/>
              <a:sym typeface="Century Gothic"/>
            </a:endParaRPr>
          </a:p>
        </p:txBody>
      </p:sp>
      <p:sp>
        <p:nvSpPr>
          <p:cNvPr id="94" name="Google Shape;94;p18"/>
          <p:cNvSpPr/>
          <p:nvPr/>
        </p:nvSpPr>
        <p:spPr>
          <a:xfrm>
            <a:off x="6175773" y="263071"/>
            <a:ext cx="2746800" cy="461340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Century Gothic"/>
              <a:ea typeface="Century Gothic"/>
              <a:cs typeface="Century Gothic"/>
              <a:sym typeface="Century Gothic"/>
            </a:endParaRPr>
          </a:p>
        </p:txBody>
      </p:sp>
      <p:sp>
        <p:nvSpPr>
          <p:cNvPr id="95" name="Google Shape;95;p18"/>
          <p:cNvSpPr txBox="1"/>
          <p:nvPr/>
        </p:nvSpPr>
        <p:spPr>
          <a:xfrm>
            <a:off x="396650" y="1248425"/>
            <a:ext cx="2250900" cy="24936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Century Gothic"/>
              <a:buChar char="●"/>
            </a:pPr>
            <a:r>
              <a:rPr b="1" lang="en" sz="1500">
                <a:solidFill>
                  <a:schemeClr val="dk1"/>
                </a:solidFill>
                <a:latin typeface="Century Gothic"/>
                <a:ea typeface="Century Gothic"/>
                <a:cs typeface="Century Gothic"/>
                <a:sym typeface="Century Gothic"/>
              </a:rPr>
              <a:t>generate rhetorical interpretations of self-selected texts, focusing on suasive diction and claims</a:t>
            </a:r>
            <a:endParaRPr b="1" sz="1500">
              <a:solidFill>
                <a:schemeClr val="dk1"/>
              </a:solidFill>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b="1" lang="en" sz="1500">
                <a:solidFill>
                  <a:schemeClr val="dk1"/>
                </a:solidFill>
                <a:latin typeface="Century Gothic"/>
                <a:ea typeface="Century Gothic"/>
                <a:cs typeface="Century Gothic"/>
                <a:sym typeface="Century Gothic"/>
              </a:rPr>
              <a:t>select </a:t>
            </a:r>
            <a:r>
              <a:rPr b="1" lang="en" sz="1500">
                <a:solidFill>
                  <a:schemeClr val="dk1"/>
                </a:solidFill>
                <a:latin typeface="Century Gothic"/>
                <a:ea typeface="Century Gothic"/>
                <a:cs typeface="Century Gothic"/>
                <a:sym typeface="Century Gothic"/>
              </a:rPr>
              <a:t>rhetoric and suasive diction</a:t>
            </a:r>
            <a:endParaRPr b="1" sz="1500">
              <a:solidFill>
                <a:schemeClr val="dk1"/>
              </a:solidFill>
              <a:latin typeface="Century Gothic"/>
              <a:ea typeface="Century Gothic"/>
              <a:cs typeface="Century Gothic"/>
              <a:sym typeface="Century Gothic"/>
            </a:endParaRPr>
          </a:p>
        </p:txBody>
      </p:sp>
      <p:sp>
        <p:nvSpPr>
          <p:cNvPr id="96" name="Google Shape;96;p18"/>
          <p:cNvSpPr txBox="1"/>
          <p:nvPr/>
        </p:nvSpPr>
        <p:spPr>
          <a:xfrm>
            <a:off x="3375525" y="1204750"/>
            <a:ext cx="2250900" cy="27243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Century Gothic"/>
              <a:buChar char="●"/>
            </a:pPr>
            <a:r>
              <a:rPr b="1" lang="en" sz="1500">
                <a:solidFill>
                  <a:schemeClr val="dk1"/>
                </a:solidFill>
                <a:latin typeface="Century Gothic"/>
                <a:ea typeface="Century Gothic"/>
                <a:cs typeface="Century Gothic"/>
                <a:sym typeface="Century Gothic"/>
              </a:rPr>
              <a:t>use selected rhetoric and suasive diction to </a:t>
            </a:r>
            <a:r>
              <a:rPr b="1" lang="en" sz="1500">
                <a:solidFill>
                  <a:schemeClr val="dk1"/>
                </a:solidFill>
                <a:latin typeface="Century Gothic"/>
                <a:ea typeface="Century Gothic"/>
                <a:cs typeface="Century Gothic"/>
                <a:sym typeface="Century Gothic"/>
              </a:rPr>
              <a:t>create a Found Poem</a:t>
            </a:r>
            <a:endParaRPr b="1" sz="1500">
              <a:solidFill>
                <a:schemeClr val="dk1"/>
              </a:solidFill>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b="1" lang="en" sz="1500">
                <a:solidFill>
                  <a:schemeClr val="dk1"/>
                </a:solidFill>
                <a:latin typeface="Century Gothic"/>
                <a:ea typeface="Century Gothic"/>
                <a:cs typeface="Century Gothic"/>
                <a:sym typeface="Century Gothic"/>
              </a:rPr>
              <a:t>l</a:t>
            </a:r>
            <a:r>
              <a:rPr b="1" lang="en" sz="1500">
                <a:solidFill>
                  <a:schemeClr val="dk1"/>
                </a:solidFill>
                <a:latin typeface="Century Gothic"/>
                <a:ea typeface="Century Gothic"/>
                <a:cs typeface="Century Gothic"/>
                <a:sym typeface="Century Gothic"/>
              </a:rPr>
              <a:t>everage upcycled materials into a collage </a:t>
            </a:r>
            <a:r>
              <a:rPr b="1" lang="en" sz="1500">
                <a:solidFill>
                  <a:schemeClr val="dk1"/>
                </a:solidFill>
                <a:latin typeface="Century Gothic"/>
                <a:ea typeface="Century Gothic"/>
                <a:cs typeface="Century Gothic"/>
                <a:sym typeface="Century Gothic"/>
              </a:rPr>
              <a:t>which</a:t>
            </a:r>
            <a:r>
              <a:rPr b="1" lang="en" sz="1500">
                <a:solidFill>
                  <a:schemeClr val="dk1"/>
                </a:solidFill>
                <a:latin typeface="Century Gothic"/>
                <a:ea typeface="Century Gothic"/>
                <a:cs typeface="Century Gothic"/>
                <a:sym typeface="Century Gothic"/>
              </a:rPr>
              <a:t> matches our intended rhetoric</a:t>
            </a:r>
            <a:endParaRPr b="1" sz="1500">
              <a:solidFill>
                <a:schemeClr val="dk1"/>
              </a:solidFill>
              <a:latin typeface="Century Gothic"/>
              <a:ea typeface="Century Gothic"/>
              <a:cs typeface="Century Gothic"/>
              <a:sym typeface="Century Gothic"/>
            </a:endParaRPr>
          </a:p>
        </p:txBody>
      </p:sp>
      <p:sp>
        <p:nvSpPr>
          <p:cNvPr id="97" name="Google Shape;97;p18"/>
          <p:cNvSpPr txBox="1"/>
          <p:nvPr/>
        </p:nvSpPr>
        <p:spPr>
          <a:xfrm>
            <a:off x="6405725" y="1204750"/>
            <a:ext cx="2250900" cy="31863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Century Gothic"/>
              <a:buChar char="●"/>
            </a:pPr>
            <a:r>
              <a:rPr b="1" lang="en" sz="1500">
                <a:solidFill>
                  <a:schemeClr val="dk1"/>
                </a:solidFill>
                <a:latin typeface="Century Gothic"/>
                <a:ea typeface="Century Gothic"/>
                <a:cs typeface="Century Gothic"/>
                <a:sym typeface="Century Gothic"/>
              </a:rPr>
              <a:t>exhibit work via a Poetry Reading or competition</a:t>
            </a:r>
            <a:endParaRPr b="1" sz="1500">
              <a:solidFill>
                <a:schemeClr val="dk1"/>
              </a:solidFill>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b="1" lang="en" sz="1500">
                <a:solidFill>
                  <a:schemeClr val="dk1"/>
                </a:solidFill>
                <a:latin typeface="Century Gothic"/>
                <a:ea typeface="Century Gothic"/>
                <a:cs typeface="Century Gothic"/>
                <a:sym typeface="Century Gothic"/>
              </a:rPr>
              <a:t>explain, defend, and analyze to what extent a poem/collage effectively presents the intended rhetoric/ position on the topic selected</a:t>
            </a:r>
            <a:endParaRPr b="1" sz="1500">
              <a:solidFill>
                <a:schemeClr val="dk1"/>
              </a:solidFill>
              <a:latin typeface="Century Gothic"/>
              <a:ea typeface="Century Gothic"/>
              <a:cs typeface="Century Gothic"/>
              <a:sym typeface="Century Gothic"/>
            </a:endParaRPr>
          </a:p>
        </p:txBody>
      </p:sp>
      <p:sp>
        <p:nvSpPr>
          <p:cNvPr id="98" name="Google Shape;98;p18"/>
          <p:cNvSpPr txBox="1"/>
          <p:nvPr>
            <p:ph type="ctrTitle"/>
          </p:nvPr>
        </p:nvSpPr>
        <p:spPr>
          <a:xfrm>
            <a:off x="437131" y="180725"/>
            <a:ext cx="2286900" cy="10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640">
                <a:latin typeface="Century Gothic"/>
                <a:ea typeface="Century Gothic"/>
                <a:cs typeface="Century Gothic"/>
                <a:sym typeface="Century Gothic"/>
              </a:rPr>
              <a:t>1-2 Days</a:t>
            </a:r>
            <a:endParaRPr b="1" sz="3640">
              <a:latin typeface="Century Gothic"/>
              <a:ea typeface="Century Gothic"/>
              <a:cs typeface="Century Gothic"/>
              <a:sym typeface="Century Gothic"/>
            </a:endParaRPr>
          </a:p>
        </p:txBody>
      </p:sp>
      <p:sp>
        <p:nvSpPr>
          <p:cNvPr id="99" name="Google Shape;99;p18"/>
          <p:cNvSpPr txBox="1"/>
          <p:nvPr>
            <p:ph type="ctrTitle"/>
          </p:nvPr>
        </p:nvSpPr>
        <p:spPr>
          <a:xfrm>
            <a:off x="3421431" y="180725"/>
            <a:ext cx="2286900" cy="10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640">
                <a:latin typeface="Century Gothic"/>
                <a:ea typeface="Century Gothic"/>
                <a:cs typeface="Century Gothic"/>
                <a:sym typeface="Century Gothic"/>
              </a:rPr>
              <a:t>1-2 Days</a:t>
            </a:r>
            <a:endParaRPr b="1" sz="3640">
              <a:latin typeface="Century Gothic"/>
              <a:ea typeface="Century Gothic"/>
              <a:cs typeface="Century Gothic"/>
              <a:sym typeface="Century Gothic"/>
            </a:endParaRPr>
          </a:p>
        </p:txBody>
      </p:sp>
      <p:sp>
        <p:nvSpPr>
          <p:cNvPr id="100" name="Google Shape;100;p18"/>
          <p:cNvSpPr txBox="1"/>
          <p:nvPr>
            <p:ph type="ctrTitle"/>
          </p:nvPr>
        </p:nvSpPr>
        <p:spPr>
          <a:xfrm>
            <a:off x="6405731" y="180725"/>
            <a:ext cx="2286900" cy="10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640">
                <a:latin typeface="Century Gothic"/>
                <a:ea typeface="Century Gothic"/>
                <a:cs typeface="Century Gothic"/>
                <a:sym typeface="Century Gothic"/>
              </a:rPr>
              <a:t>2 Days</a:t>
            </a:r>
            <a:endParaRPr b="1" sz="364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19"/>
          <p:cNvSpPr/>
          <p:nvPr/>
        </p:nvSpPr>
        <p:spPr>
          <a:xfrm>
            <a:off x="207175" y="242299"/>
            <a:ext cx="2746800" cy="461340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Century Gothic"/>
              <a:ea typeface="Century Gothic"/>
              <a:cs typeface="Century Gothic"/>
              <a:sym typeface="Century Gothic"/>
            </a:endParaRPr>
          </a:p>
        </p:txBody>
      </p:sp>
      <p:sp>
        <p:nvSpPr>
          <p:cNvPr id="106" name="Google Shape;106;p19"/>
          <p:cNvSpPr/>
          <p:nvPr/>
        </p:nvSpPr>
        <p:spPr>
          <a:xfrm>
            <a:off x="3191474" y="242299"/>
            <a:ext cx="2746800" cy="461340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Century Gothic"/>
              <a:ea typeface="Century Gothic"/>
              <a:cs typeface="Century Gothic"/>
              <a:sym typeface="Century Gothic"/>
            </a:endParaRPr>
          </a:p>
        </p:txBody>
      </p:sp>
      <p:sp>
        <p:nvSpPr>
          <p:cNvPr id="107" name="Google Shape;107;p19"/>
          <p:cNvSpPr/>
          <p:nvPr/>
        </p:nvSpPr>
        <p:spPr>
          <a:xfrm>
            <a:off x="6175773" y="263071"/>
            <a:ext cx="2746800" cy="461340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Century Gothic"/>
              <a:ea typeface="Century Gothic"/>
              <a:cs typeface="Century Gothic"/>
              <a:sym typeface="Century Gothic"/>
            </a:endParaRPr>
          </a:p>
        </p:txBody>
      </p:sp>
      <p:sp>
        <p:nvSpPr>
          <p:cNvPr id="108" name="Google Shape;108;p19"/>
          <p:cNvSpPr txBox="1"/>
          <p:nvPr/>
        </p:nvSpPr>
        <p:spPr>
          <a:xfrm>
            <a:off x="396650" y="1248425"/>
            <a:ext cx="2250900" cy="24936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Century Gothic"/>
              <a:buChar char="●"/>
            </a:pPr>
            <a:r>
              <a:rPr b="1" lang="en" sz="1500">
                <a:solidFill>
                  <a:schemeClr val="dk1"/>
                </a:solidFill>
                <a:highlight>
                  <a:srgbClr val="FFFF00"/>
                </a:highlight>
                <a:latin typeface="Century Gothic"/>
                <a:ea typeface="Century Gothic"/>
                <a:cs typeface="Century Gothic"/>
                <a:sym typeface="Century Gothic"/>
              </a:rPr>
              <a:t>generate rhetorical interpretations of self-selected texts, focusing on suasive diction and claims</a:t>
            </a:r>
            <a:endParaRPr b="1" sz="1500">
              <a:solidFill>
                <a:schemeClr val="dk1"/>
              </a:solidFill>
              <a:highlight>
                <a:srgbClr val="FFFF00"/>
              </a:highlight>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b="1" lang="en" sz="1500">
                <a:solidFill>
                  <a:schemeClr val="dk1"/>
                </a:solidFill>
                <a:highlight>
                  <a:srgbClr val="FFFF00"/>
                </a:highlight>
                <a:latin typeface="Century Gothic"/>
                <a:ea typeface="Century Gothic"/>
                <a:cs typeface="Century Gothic"/>
                <a:sym typeface="Century Gothic"/>
              </a:rPr>
              <a:t>select rhetoric and suasive diction</a:t>
            </a:r>
            <a:endParaRPr b="1" sz="1500">
              <a:solidFill>
                <a:schemeClr val="dk1"/>
              </a:solidFill>
              <a:highlight>
                <a:srgbClr val="FFFF00"/>
              </a:highlight>
              <a:latin typeface="Century Gothic"/>
              <a:ea typeface="Century Gothic"/>
              <a:cs typeface="Century Gothic"/>
              <a:sym typeface="Century Gothic"/>
            </a:endParaRPr>
          </a:p>
        </p:txBody>
      </p:sp>
      <p:sp>
        <p:nvSpPr>
          <p:cNvPr id="109" name="Google Shape;109;p19"/>
          <p:cNvSpPr txBox="1"/>
          <p:nvPr/>
        </p:nvSpPr>
        <p:spPr>
          <a:xfrm>
            <a:off x="3375525" y="1204750"/>
            <a:ext cx="2250900" cy="27243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Century Gothic"/>
              <a:buChar char="●"/>
            </a:pPr>
            <a:r>
              <a:rPr b="1" lang="en" sz="1500">
                <a:solidFill>
                  <a:schemeClr val="dk1"/>
                </a:solidFill>
                <a:highlight>
                  <a:srgbClr val="FFFF00"/>
                </a:highlight>
                <a:latin typeface="Century Gothic"/>
                <a:ea typeface="Century Gothic"/>
                <a:cs typeface="Century Gothic"/>
                <a:sym typeface="Century Gothic"/>
              </a:rPr>
              <a:t>use selected rhetoric and suasive diction to create a Found Poem</a:t>
            </a:r>
            <a:endParaRPr b="1" sz="1500">
              <a:solidFill>
                <a:schemeClr val="dk1"/>
              </a:solidFill>
              <a:highlight>
                <a:srgbClr val="FFFF00"/>
              </a:highlight>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b="1" lang="en" sz="1500">
                <a:solidFill>
                  <a:schemeClr val="dk1"/>
                </a:solidFill>
                <a:highlight>
                  <a:srgbClr val="FFFF00"/>
                </a:highlight>
                <a:latin typeface="Century Gothic"/>
                <a:ea typeface="Century Gothic"/>
                <a:cs typeface="Century Gothic"/>
                <a:sym typeface="Century Gothic"/>
              </a:rPr>
              <a:t>leverage upcycled materials into a collage which matches our intended rhetoric</a:t>
            </a:r>
            <a:endParaRPr b="1" sz="1500">
              <a:solidFill>
                <a:schemeClr val="dk1"/>
              </a:solidFill>
              <a:highlight>
                <a:srgbClr val="FFFF00"/>
              </a:highlight>
              <a:latin typeface="Century Gothic"/>
              <a:ea typeface="Century Gothic"/>
              <a:cs typeface="Century Gothic"/>
              <a:sym typeface="Century Gothic"/>
            </a:endParaRPr>
          </a:p>
        </p:txBody>
      </p:sp>
      <p:sp>
        <p:nvSpPr>
          <p:cNvPr id="110" name="Google Shape;110;p19"/>
          <p:cNvSpPr txBox="1"/>
          <p:nvPr>
            <p:ph type="ctrTitle"/>
          </p:nvPr>
        </p:nvSpPr>
        <p:spPr>
          <a:xfrm>
            <a:off x="437131" y="180725"/>
            <a:ext cx="2286900" cy="10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640">
                <a:latin typeface="Century Gothic"/>
                <a:ea typeface="Century Gothic"/>
                <a:cs typeface="Century Gothic"/>
                <a:sym typeface="Century Gothic"/>
              </a:rPr>
              <a:t>1-2 Days</a:t>
            </a:r>
            <a:endParaRPr b="1" sz="3640">
              <a:latin typeface="Century Gothic"/>
              <a:ea typeface="Century Gothic"/>
              <a:cs typeface="Century Gothic"/>
              <a:sym typeface="Century Gothic"/>
            </a:endParaRPr>
          </a:p>
        </p:txBody>
      </p:sp>
      <p:sp>
        <p:nvSpPr>
          <p:cNvPr id="111" name="Google Shape;111;p19"/>
          <p:cNvSpPr txBox="1"/>
          <p:nvPr>
            <p:ph type="ctrTitle"/>
          </p:nvPr>
        </p:nvSpPr>
        <p:spPr>
          <a:xfrm>
            <a:off x="3421431" y="180725"/>
            <a:ext cx="2286900" cy="10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640">
                <a:latin typeface="Century Gothic"/>
                <a:ea typeface="Century Gothic"/>
                <a:cs typeface="Century Gothic"/>
                <a:sym typeface="Century Gothic"/>
              </a:rPr>
              <a:t>1-2 Days</a:t>
            </a:r>
            <a:endParaRPr b="1" sz="3640">
              <a:latin typeface="Century Gothic"/>
              <a:ea typeface="Century Gothic"/>
              <a:cs typeface="Century Gothic"/>
              <a:sym typeface="Century Gothic"/>
            </a:endParaRPr>
          </a:p>
        </p:txBody>
      </p:sp>
      <p:sp>
        <p:nvSpPr>
          <p:cNvPr id="112" name="Google Shape;112;p19"/>
          <p:cNvSpPr txBox="1"/>
          <p:nvPr/>
        </p:nvSpPr>
        <p:spPr>
          <a:xfrm>
            <a:off x="6405725" y="1204750"/>
            <a:ext cx="2250900" cy="31863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Century Gothic"/>
              <a:buChar char="●"/>
            </a:pPr>
            <a:r>
              <a:rPr b="1" lang="en" sz="1500">
                <a:solidFill>
                  <a:schemeClr val="dk1"/>
                </a:solidFill>
                <a:highlight>
                  <a:srgbClr val="FFFF00"/>
                </a:highlight>
                <a:latin typeface="Century Gothic"/>
                <a:ea typeface="Century Gothic"/>
                <a:cs typeface="Century Gothic"/>
                <a:sym typeface="Century Gothic"/>
              </a:rPr>
              <a:t>exhibit work</a:t>
            </a:r>
            <a:r>
              <a:rPr b="1" lang="en" sz="1500">
                <a:solidFill>
                  <a:schemeClr val="dk1"/>
                </a:solidFill>
                <a:latin typeface="Century Gothic"/>
                <a:ea typeface="Century Gothic"/>
                <a:cs typeface="Century Gothic"/>
                <a:sym typeface="Century Gothic"/>
              </a:rPr>
              <a:t> via a Poetry Reading or competition</a:t>
            </a:r>
            <a:endParaRPr b="1" sz="1500">
              <a:solidFill>
                <a:schemeClr val="dk1"/>
              </a:solidFill>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b="1" lang="en" sz="1500">
                <a:solidFill>
                  <a:schemeClr val="dk1"/>
                </a:solidFill>
                <a:latin typeface="Century Gothic"/>
                <a:ea typeface="Century Gothic"/>
                <a:cs typeface="Century Gothic"/>
                <a:sym typeface="Century Gothic"/>
              </a:rPr>
              <a:t>explain, defend, and analyze to what extent a poem/collage effectively presents the intended rhetoric/ position on the topic selected</a:t>
            </a:r>
            <a:endParaRPr b="1" sz="1500">
              <a:solidFill>
                <a:schemeClr val="dk1"/>
              </a:solidFill>
              <a:latin typeface="Century Gothic"/>
              <a:ea typeface="Century Gothic"/>
              <a:cs typeface="Century Gothic"/>
              <a:sym typeface="Century Gothic"/>
            </a:endParaRPr>
          </a:p>
        </p:txBody>
      </p:sp>
      <p:sp>
        <p:nvSpPr>
          <p:cNvPr id="113" name="Google Shape;113;p19"/>
          <p:cNvSpPr txBox="1"/>
          <p:nvPr>
            <p:ph type="ctrTitle"/>
          </p:nvPr>
        </p:nvSpPr>
        <p:spPr>
          <a:xfrm>
            <a:off x="6405731" y="180725"/>
            <a:ext cx="2286900" cy="10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640">
                <a:latin typeface="Century Gothic"/>
                <a:ea typeface="Century Gothic"/>
                <a:cs typeface="Century Gothic"/>
                <a:sym typeface="Century Gothic"/>
              </a:rPr>
              <a:t>2 Days</a:t>
            </a:r>
            <a:endParaRPr b="1" sz="3640">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pic>
        <p:nvPicPr>
          <p:cNvPr id="118" name="Google Shape;118;p20"/>
          <p:cNvPicPr preferRelativeResize="0"/>
          <p:nvPr/>
        </p:nvPicPr>
        <p:blipFill>
          <a:blip r:embed="rId4">
            <a:alphaModFix/>
          </a:blip>
          <a:stretch>
            <a:fillRect/>
          </a:stretch>
        </p:blipFill>
        <p:spPr>
          <a:xfrm>
            <a:off x="3271161" y="318500"/>
            <a:ext cx="2904135" cy="3747501"/>
          </a:xfrm>
          <a:prstGeom prst="rect">
            <a:avLst/>
          </a:prstGeom>
          <a:noFill/>
          <a:ln cap="flat" cmpd="sng" w="28575">
            <a:solidFill>
              <a:schemeClr val="dk2"/>
            </a:solidFill>
            <a:prstDash val="solid"/>
            <a:round/>
            <a:headEnd len="sm" w="sm" type="none"/>
            <a:tailEnd len="sm" w="sm" type="none"/>
          </a:ln>
        </p:spPr>
      </p:pic>
      <p:sp>
        <p:nvSpPr>
          <p:cNvPr id="119" name="Google Shape;119;p20"/>
          <p:cNvSpPr/>
          <p:nvPr/>
        </p:nvSpPr>
        <p:spPr>
          <a:xfrm>
            <a:off x="207175" y="249722"/>
            <a:ext cx="2746800" cy="461340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20"/>
          <p:cNvSpPr txBox="1"/>
          <p:nvPr/>
        </p:nvSpPr>
        <p:spPr>
          <a:xfrm>
            <a:off x="396650" y="1441399"/>
            <a:ext cx="2250900" cy="24936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Century Gothic"/>
              <a:buChar char="●"/>
            </a:pPr>
            <a:r>
              <a:rPr b="1" lang="en" sz="1500">
                <a:solidFill>
                  <a:schemeClr val="dk1"/>
                </a:solidFill>
                <a:highlight>
                  <a:srgbClr val="FFFF00"/>
                </a:highlight>
                <a:latin typeface="Century Gothic"/>
                <a:ea typeface="Century Gothic"/>
                <a:cs typeface="Century Gothic"/>
                <a:sym typeface="Century Gothic"/>
              </a:rPr>
              <a:t>generate rhetorical interpretations of self-selected texts, focusing on suasive diction and claims</a:t>
            </a:r>
            <a:endParaRPr b="1" sz="1500">
              <a:solidFill>
                <a:schemeClr val="dk1"/>
              </a:solidFill>
              <a:highlight>
                <a:srgbClr val="FFFF00"/>
              </a:highlight>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b="1" lang="en" sz="1500">
                <a:solidFill>
                  <a:schemeClr val="dk1"/>
                </a:solidFill>
                <a:highlight>
                  <a:srgbClr val="FFFF00"/>
                </a:highlight>
                <a:latin typeface="Century Gothic"/>
                <a:ea typeface="Century Gothic"/>
                <a:cs typeface="Century Gothic"/>
                <a:sym typeface="Century Gothic"/>
              </a:rPr>
              <a:t>select rhetoric and suasive diction</a:t>
            </a:r>
            <a:endParaRPr b="1" sz="1500">
              <a:solidFill>
                <a:schemeClr val="dk1"/>
              </a:solidFill>
              <a:highlight>
                <a:srgbClr val="FFFF00"/>
              </a:highlight>
              <a:latin typeface="Century Gothic"/>
              <a:ea typeface="Century Gothic"/>
              <a:cs typeface="Century Gothic"/>
              <a:sym typeface="Century Gothic"/>
            </a:endParaRPr>
          </a:p>
        </p:txBody>
      </p:sp>
      <p:sp>
        <p:nvSpPr>
          <p:cNvPr id="121" name="Google Shape;121;p20"/>
          <p:cNvSpPr txBox="1"/>
          <p:nvPr>
            <p:ph type="ctrTitle"/>
          </p:nvPr>
        </p:nvSpPr>
        <p:spPr>
          <a:xfrm>
            <a:off x="47425" y="-71738"/>
            <a:ext cx="3066300" cy="10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2940">
                <a:latin typeface="Century Gothic"/>
                <a:ea typeface="Century Gothic"/>
                <a:cs typeface="Century Gothic"/>
                <a:sym typeface="Century Gothic"/>
              </a:rPr>
              <a:t> </a:t>
            </a:r>
            <a:r>
              <a:rPr b="1" lang="en" sz="2940">
                <a:solidFill>
                  <a:srgbClr val="FF0000"/>
                </a:solidFill>
                <a:latin typeface="Century Gothic"/>
                <a:ea typeface="Century Gothic"/>
                <a:cs typeface="Century Gothic"/>
                <a:sym typeface="Century Gothic"/>
              </a:rPr>
              <a:t>15 minutes</a:t>
            </a:r>
            <a:endParaRPr b="1" sz="2940">
              <a:solidFill>
                <a:srgbClr val="FF0000"/>
              </a:solidFill>
              <a:latin typeface="Century Gothic"/>
              <a:ea typeface="Century Gothic"/>
              <a:cs typeface="Century Gothic"/>
              <a:sym typeface="Century Gothic"/>
            </a:endParaRPr>
          </a:p>
        </p:txBody>
      </p:sp>
      <p:sp>
        <p:nvSpPr>
          <p:cNvPr id="122" name="Google Shape;122;p20"/>
          <p:cNvSpPr txBox="1"/>
          <p:nvPr>
            <p:ph type="ctrTitle"/>
          </p:nvPr>
        </p:nvSpPr>
        <p:spPr>
          <a:xfrm>
            <a:off x="437131" y="475974"/>
            <a:ext cx="2286900" cy="10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640">
                <a:latin typeface="Century Gothic"/>
                <a:ea typeface="Century Gothic"/>
                <a:cs typeface="Century Gothic"/>
                <a:sym typeface="Century Gothic"/>
              </a:rPr>
              <a:t>1-2 Days</a:t>
            </a:r>
            <a:endParaRPr b="1" sz="3640">
              <a:latin typeface="Century Gothic"/>
              <a:ea typeface="Century Gothic"/>
              <a:cs typeface="Century Gothic"/>
              <a:sym typeface="Century Gothic"/>
            </a:endParaRPr>
          </a:p>
        </p:txBody>
      </p:sp>
      <p:cxnSp>
        <p:nvCxnSpPr>
          <p:cNvPr id="123" name="Google Shape;123;p20"/>
          <p:cNvCxnSpPr/>
          <p:nvPr/>
        </p:nvCxnSpPr>
        <p:spPr>
          <a:xfrm>
            <a:off x="366629" y="1188182"/>
            <a:ext cx="2297700" cy="0"/>
          </a:xfrm>
          <a:prstGeom prst="straightConnector1">
            <a:avLst/>
          </a:prstGeom>
          <a:noFill/>
          <a:ln cap="flat" cmpd="sng" w="38100">
            <a:solidFill>
              <a:srgbClr val="FF0000"/>
            </a:solidFill>
            <a:prstDash val="solid"/>
            <a:round/>
            <a:headEnd len="med" w="med" type="none"/>
            <a:tailEnd len="med" w="med" type="none"/>
          </a:ln>
        </p:spPr>
      </p:cxnSp>
      <p:sp>
        <p:nvSpPr>
          <p:cNvPr id="124" name="Google Shape;124;p20"/>
          <p:cNvSpPr txBox="1"/>
          <p:nvPr>
            <p:ph type="ctrTitle"/>
          </p:nvPr>
        </p:nvSpPr>
        <p:spPr>
          <a:xfrm>
            <a:off x="3244075" y="3818750"/>
            <a:ext cx="3243000" cy="1067700"/>
          </a:xfrm>
          <a:prstGeom prst="rect">
            <a:avLst/>
          </a:prstGeom>
        </p:spPr>
        <p:txBody>
          <a:bodyPr anchorCtr="0" anchor="b" bIns="91425" lIns="91425" spcFirstLastPara="1" rIns="91425" wrap="square" tIns="91425">
            <a:noAutofit/>
          </a:bodyPr>
          <a:lstStyle/>
          <a:p>
            <a:pPr indent="0" lvl="0" marL="0" rtl="0" algn="ctr">
              <a:lnSpc>
                <a:spcPct val="80000"/>
              </a:lnSpc>
              <a:spcBef>
                <a:spcPts val="0"/>
              </a:spcBef>
              <a:spcAft>
                <a:spcPts val="0"/>
              </a:spcAft>
              <a:buSzPts val="990"/>
              <a:buNone/>
            </a:pPr>
            <a:r>
              <a:rPr b="1" lang="en" sz="2300">
                <a:solidFill>
                  <a:srgbClr val="FF0000"/>
                </a:solidFill>
                <a:highlight>
                  <a:schemeClr val="lt1"/>
                </a:highlight>
                <a:latin typeface="Century Gothic"/>
                <a:ea typeface="Century Gothic"/>
                <a:cs typeface="Century Gothic"/>
                <a:sym typeface="Century Gothic"/>
              </a:rPr>
              <a:t>Continue onto the reverse when ready!</a:t>
            </a:r>
            <a:endParaRPr b="1" sz="2300">
              <a:solidFill>
                <a:srgbClr val="FF0000"/>
              </a:solidFill>
              <a:highlight>
                <a:schemeClr val="lt1"/>
              </a:highlight>
              <a:latin typeface="Century Gothic"/>
              <a:ea typeface="Century Gothic"/>
              <a:cs typeface="Century Gothic"/>
              <a:sym typeface="Century Gothic"/>
            </a:endParaRPr>
          </a:p>
        </p:txBody>
      </p:sp>
      <p:pic>
        <p:nvPicPr>
          <p:cNvPr id="125" name="Google Shape;125;p20"/>
          <p:cNvPicPr preferRelativeResize="0"/>
          <p:nvPr/>
        </p:nvPicPr>
        <p:blipFill>
          <a:blip r:embed="rId5">
            <a:alphaModFix/>
          </a:blip>
          <a:stretch>
            <a:fillRect/>
          </a:stretch>
        </p:blipFill>
        <p:spPr>
          <a:xfrm>
            <a:off x="396649" y="4015505"/>
            <a:ext cx="870935" cy="870950"/>
          </a:xfrm>
          <a:prstGeom prst="rect">
            <a:avLst/>
          </a:prstGeom>
          <a:noFill/>
          <a:ln>
            <a:noFill/>
          </a:ln>
        </p:spPr>
      </p:pic>
      <p:pic>
        <p:nvPicPr>
          <p:cNvPr id="126" name="Google Shape;126;p20"/>
          <p:cNvPicPr preferRelativeResize="0"/>
          <p:nvPr/>
        </p:nvPicPr>
        <p:blipFill>
          <a:blip r:embed="rId6">
            <a:alphaModFix/>
          </a:blip>
          <a:stretch>
            <a:fillRect/>
          </a:stretch>
        </p:blipFill>
        <p:spPr>
          <a:xfrm>
            <a:off x="6427975" y="192149"/>
            <a:ext cx="1941103" cy="2328889"/>
          </a:xfrm>
          <a:prstGeom prst="rect">
            <a:avLst/>
          </a:prstGeom>
          <a:noFill/>
          <a:ln>
            <a:noFill/>
          </a:ln>
        </p:spPr>
      </p:pic>
      <p:pic>
        <p:nvPicPr>
          <p:cNvPr id="127" name="Google Shape;127;p20"/>
          <p:cNvPicPr preferRelativeResize="0"/>
          <p:nvPr/>
        </p:nvPicPr>
        <p:blipFill>
          <a:blip r:embed="rId7">
            <a:alphaModFix/>
          </a:blip>
          <a:stretch>
            <a:fillRect/>
          </a:stretch>
        </p:blipFill>
        <p:spPr>
          <a:xfrm>
            <a:off x="7120133" y="2243932"/>
            <a:ext cx="1820716" cy="26928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1"/>
          <p:cNvSpPr/>
          <p:nvPr/>
        </p:nvSpPr>
        <p:spPr>
          <a:xfrm>
            <a:off x="3191474" y="242299"/>
            <a:ext cx="2746800" cy="461340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21"/>
          <p:cNvSpPr txBox="1"/>
          <p:nvPr/>
        </p:nvSpPr>
        <p:spPr>
          <a:xfrm>
            <a:off x="3375525" y="1357150"/>
            <a:ext cx="2250900" cy="27243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Century Gothic"/>
              <a:buChar char="●"/>
            </a:pPr>
            <a:r>
              <a:rPr b="1" lang="en" sz="1500">
                <a:solidFill>
                  <a:schemeClr val="dk1"/>
                </a:solidFill>
                <a:highlight>
                  <a:srgbClr val="FFFF00"/>
                </a:highlight>
                <a:latin typeface="Century Gothic"/>
                <a:ea typeface="Century Gothic"/>
                <a:cs typeface="Century Gothic"/>
                <a:sym typeface="Century Gothic"/>
              </a:rPr>
              <a:t>use selected rhetoric and suasive diction to create a Found Poem</a:t>
            </a:r>
            <a:endParaRPr b="1" sz="1500">
              <a:solidFill>
                <a:schemeClr val="dk1"/>
              </a:solidFill>
              <a:highlight>
                <a:srgbClr val="FFFF00"/>
              </a:highlight>
              <a:latin typeface="Century Gothic"/>
              <a:ea typeface="Century Gothic"/>
              <a:cs typeface="Century Gothic"/>
              <a:sym typeface="Century Gothic"/>
            </a:endParaRPr>
          </a:p>
          <a:p>
            <a:pPr indent="-323850" lvl="0" marL="457200" rtl="0" algn="l">
              <a:spcBef>
                <a:spcPts val="0"/>
              </a:spcBef>
              <a:spcAft>
                <a:spcPts val="0"/>
              </a:spcAft>
              <a:buClr>
                <a:schemeClr val="dk1"/>
              </a:buClr>
              <a:buSzPts val="1500"/>
              <a:buFont typeface="Century Gothic"/>
              <a:buChar char="●"/>
            </a:pPr>
            <a:r>
              <a:rPr b="1" lang="en" sz="1500">
                <a:solidFill>
                  <a:schemeClr val="dk1"/>
                </a:solidFill>
                <a:highlight>
                  <a:srgbClr val="FFFF00"/>
                </a:highlight>
                <a:latin typeface="Century Gothic"/>
                <a:ea typeface="Century Gothic"/>
                <a:cs typeface="Century Gothic"/>
                <a:sym typeface="Century Gothic"/>
              </a:rPr>
              <a:t>leverage upcycled materials into a collage which matches our intended rhetoric</a:t>
            </a:r>
            <a:endParaRPr b="1" sz="1500">
              <a:solidFill>
                <a:schemeClr val="dk1"/>
              </a:solidFill>
              <a:highlight>
                <a:srgbClr val="FFFF00"/>
              </a:highlight>
              <a:latin typeface="Century Gothic"/>
              <a:ea typeface="Century Gothic"/>
              <a:cs typeface="Century Gothic"/>
              <a:sym typeface="Century Gothic"/>
            </a:endParaRPr>
          </a:p>
        </p:txBody>
      </p:sp>
      <p:sp>
        <p:nvSpPr>
          <p:cNvPr id="134" name="Google Shape;134;p21"/>
          <p:cNvSpPr txBox="1"/>
          <p:nvPr>
            <p:ph type="ctrTitle"/>
          </p:nvPr>
        </p:nvSpPr>
        <p:spPr>
          <a:xfrm>
            <a:off x="3421431" y="333125"/>
            <a:ext cx="2286900" cy="10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640">
                <a:latin typeface="Century Gothic"/>
                <a:ea typeface="Century Gothic"/>
                <a:cs typeface="Century Gothic"/>
                <a:sym typeface="Century Gothic"/>
              </a:rPr>
              <a:t>1-2 Days</a:t>
            </a:r>
            <a:endParaRPr b="1" sz="3640">
              <a:latin typeface="Century Gothic"/>
              <a:ea typeface="Century Gothic"/>
              <a:cs typeface="Century Gothic"/>
              <a:sym typeface="Century Gothic"/>
            </a:endParaRPr>
          </a:p>
        </p:txBody>
      </p:sp>
      <p:sp>
        <p:nvSpPr>
          <p:cNvPr id="135" name="Google Shape;135;p21"/>
          <p:cNvSpPr txBox="1"/>
          <p:nvPr>
            <p:ph type="ctrTitle"/>
          </p:nvPr>
        </p:nvSpPr>
        <p:spPr>
          <a:xfrm>
            <a:off x="3002791" y="-76160"/>
            <a:ext cx="3066300" cy="10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2940">
                <a:latin typeface="Century Gothic"/>
                <a:ea typeface="Century Gothic"/>
                <a:cs typeface="Century Gothic"/>
                <a:sym typeface="Century Gothic"/>
              </a:rPr>
              <a:t> </a:t>
            </a:r>
            <a:r>
              <a:rPr b="1" lang="en" sz="2940">
                <a:solidFill>
                  <a:srgbClr val="FF0000"/>
                </a:solidFill>
                <a:latin typeface="Century Gothic"/>
                <a:ea typeface="Century Gothic"/>
                <a:cs typeface="Century Gothic"/>
                <a:sym typeface="Century Gothic"/>
              </a:rPr>
              <a:t>20</a:t>
            </a:r>
            <a:r>
              <a:rPr b="1" lang="en" sz="2940">
                <a:solidFill>
                  <a:srgbClr val="FF0000"/>
                </a:solidFill>
                <a:latin typeface="Century Gothic"/>
                <a:ea typeface="Century Gothic"/>
                <a:cs typeface="Century Gothic"/>
                <a:sym typeface="Century Gothic"/>
              </a:rPr>
              <a:t> minutes</a:t>
            </a:r>
            <a:endParaRPr b="1" sz="2940">
              <a:solidFill>
                <a:srgbClr val="FF0000"/>
              </a:solidFill>
              <a:latin typeface="Century Gothic"/>
              <a:ea typeface="Century Gothic"/>
              <a:cs typeface="Century Gothic"/>
              <a:sym typeface="Century Gothic"/>
            </a:endParaRPr>
          </a:p>
        </p:txBody>
      </p:sp>
      <p:cxnSp>
        <p:nvCxnSpPr>
          <p:cNvPr id="136" name="Google Shape;136;p21"/>
          <p:cNvCxnSpPr/>
          <p:nvPr/>
        </p:nvCxnSpPr>
        <p:spPr>
          <a:xfrm>
            <a:off x="3449736" y="1054776"/>
            <a:ext cx="2297700" cy="0"/>
          </a:xfrm>
          <a:prstGeom prst="straightConnector1">
            <a:avLst/>
          </a:prstGeom>
          <a:noFill/>
          <a:ln cap="flat" cmpd="sng" w="38100">
            <a:solidFill>
              <a:srgbClr val="FF0000"/>
            </a:solidFill>
            <a:prstDash val="solid"/>
            <a:round/>
            <a:headEnd len="med" w="med" type="none"/>
            <a:tailEnd len="med" w="med" type="none"/>
          </a:ln>
        </p:spPr>
      </p:cxnSp>
      <p:pic>
        <p:nvPicPr>
          <p:cNvPr id="137" name="Google Shape;137;p21"/>
          <p:cNvPicPr preferRelativeResize="0"/>
          <p:nvPr/>
        </p:nvPicPr>
        <p:blipFill>
          <a:blip r:embed="rId4">
            <a:alphaModFix/>
          </a:blip>
          <a:stretch>
            <a:fillRect/>
          </a:stretch>
        </p:blipFill>
        <p:spPr>
          <a:xfrm>
            <a:off x="151171" y="697999"/>
            <a:ext cx="2904135" cy="3747501"/>
          </a:xfrm>
          <a:prstGeom prst="rect">
            <a:avLst/>
          </a:prstGeom>
          <a:noFill/>
          <a:ln cap="flat" cmpd="sng" w="28575">
            <a:solidFill>
              <a:schemeClr val="dk2"/>
            </a:solidFill>
            <a:prstDash val="solid"/>
            <a:round/>
            <a:headEnd len="sm" w="sm" type="none"/>
            <a:tailEnd len="sm" w="sm" type="none"/>
          </a:ln>
        </p:spPr>
      </p:pic>
      <p:pic>
        <p:nvPicPr>
          <p:cNvPr id="138" name="Google Shape;138;p21"/>
          <p:cNvPicPr preferRelativeResize="0"/>
          <p:nvPr/>
        </p:nvPicPr>
        <p:blipFill rotWithShape="1">
          <a:blip r:embed="rId5">
            <a:alphaModFix/>
          </a:blip>
          <a:srcRect b="0" l="0" r="0" t="0"/>
          <a:stretch/>
        </p:blipFill>
        <p:spPr>
          <a:xfrm>
            <a:off x="6041025" y="1204750"/>
            <a:ext cx="2900925" cy="2816375"/>
          </a:xfrm>
          <a:prstGeom prst="rect">
            <a:avLst/>
          </a:prstGeom>
          <a:noFill/>
          <a:ln>
            <a:noFill/>
          </a:ln>
        </p:spPr>
      </p:pic>
      <p:sp>
        <p:nvSpPr>
          <p:cNvPr id="139" name="Google Shape;139;p21"/>
          <p:cNvSpPr txBox="1"/>
          <p:nvPr>
            <p:ph type="ctrTitle"/>
          </p:nvPr>
        </p:nvSpPr>
        <p:spPr>
          <a:xfrm>
            <a:off x="4149086" y="3587139"/>
            <a:ext cx="1789200" cy="1067700"/>
          </a:xfrm>
          <a:prstGeom prst="rect">
            <a:avLst/>
          </a:prstGeom>
        </p:spPr>
        <p:txBody>
          <a:bodyPr anchorCtr="0" anchor="b" bIns="91425" lIns="91425" spcFirstLastPara="1" rIns="91425" wrap="square" tIns="91425">
            <a:noAutofit/>
          </a:bodyPr>
          <a:lstStyle/>
          <a:p>
            <a:pPr indent="0" lvl="0" marL="0" rtl="0" algn="ctr">
              <a:lnSpc>
                <a:spcPct val="80000"/>
              </a:lnSpc>
              <a:spcBef>
                <a:spcPts val="0"/>
              </a:spcBef>
              <a:spcAft>
                <a:spcPts val="0"/>
              </a:spcAft>
              <a:buSzPts val="990"/>
              <a:buNone/>
            </a:pPr>
            <a:r>
              <a:rPr b="1" lang="en" sz="2000">
                <a:solidFill>
                  <a:srgbClr val="FF0000"/>
                </a:solidFill>
                <a:latin typeface="Century Gothic"/>
                <a:ea typeface="Century Gothic"/>
                <a:cs typeface="Century Gothic"/>
                <a:sym typeface="Century Gothic"/>
              </a:rPr>
              <a:t>as time allows!</a:t>
            </a:r>
            <a:endParaRPr b="1" sz="2000">
              <a:solidFill>
                <a:srgbClr val="FF0000"/>
              </a:solidFill>
              <a:latin typeface="Century Gothic"/>
              <a:ea typeface="Century Gothic"/>
              <a:cs typeface="Century Gothic"/>
              <a:sym typeface="Century Gothic"/>
            </a:endParaRPr>
          </a:p>
        </p:txBody>
      </p:sp>
      <p:pic>
        <p:nvPicPr>
          <p:cNvPr id="140" name="Google Shape;140;p21"/>
          <p:cNvPicPr preferRelativeResize="0"/>
          <p:nvPr/>
        </p:nvPicPr>
        <p:blipFill>
          <a:blip r:embed="rId6">
            <a:alphaModFix/>
          </a:blip>
          <a:stretch>
            <a:fillRect/>
          </a:stretch>
        </p:blipFill>
        <p:spPr>
          <a:xfrm>
            <a:off x="3421425" y="4075800"/>
            <a:ext cx="1067673" cy="1067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