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5143500" cx="9144000"/>
  <p:notesSz cx="6858000" cy="9144000"/>
  <p:embeddedFontLst>
    <p:embeddedFont>
      <p:font typeface="Merriweather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Merriweather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Merriweather-italic.fntdata"/><Relationship Id="rId30" Type="http://schemas.openxmlformats.org/officeDocument/2006/relationships/font" Target="fonts/Merriweather-bold.fnt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32" Type="http://schemas.openxmlformats.org/officeDocument/2006/relationships/font" Target="fonts/Merriweather-bold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Annotation is a way to interact/dialogue with a text.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taught us how to annotate?/How did you learn how to annotate a text?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Today we have a generation of non readers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Annotation is not a test, it does not hurt anyone to work together...in fact that may be how we further develop as readers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Engage with the text and engage with each other.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2bcfbde7cab_1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2bcfbde7cab_1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6a0a0f20a3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26a0a0f20a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bcfbde7cab_1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bcfbde7cab_1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ba2983ad9f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ba2983ad9f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ba2983ad9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ba2983ad9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bb6e96bad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bb6e96bad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6a0a0f20a3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6a0a0f20a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26a0a0f20a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26a0a0f20a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6a0a0f20a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6a0a0f20a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be1b2e9f1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be1b2e9f1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6a0a0f20a3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6a0a0f20a3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7e8081c22b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7e8081c22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Toxic Masculinity Example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Ophelia as the most powerful character in Hamlet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be1b2e9f1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be1b2e9f1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7e8081c22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7e8081c22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d10f152b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d10f152b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f5eb09775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f5eb09775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09f8d113c0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09f8d113c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dcd3cb1c7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7dcd3cb1c7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70/30:  all teachers should be reading and </a:t>
            </a:r>
            <a:r>
              <a:rPr lang="en"/>
              <a:t>writing</a:t>
            </a:r>
            <a:r>
              <a:rPr lang="en"/>
              <a:t> in classes, but may not feel comfortable doing so.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can learn to take the strategies that work for them and use them in other classes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Also mention the cultural breakdown, free and reduced lunch and freshmen reading 4th grade and below (over 80%) and high ELL population.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7dcd3cb1c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7dcd3cb1c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Essential Question:  Remember that they may read the same text with different objectives: IVF Article:  Morality and Brave New World Connection (ELA), Biology: statistics and risks, etc. Gatsby:  SS: Roaring 20’s, ELA: Symbolism of the color white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Giving them the initial questions helps them narrow...they can add other ideas and questions, but now they’re also a bit prepared for you.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House:  Read and annotate; read and annotate as a real estate agent; read and annotate as a cat burglar. debrief/reflect.  Reading with a purpose:  connect to the idea that I was never explicitly taught to annotate, and I struggled...students are a generation of non readers (iGen), they have less frame of reference. Hence the need to help them focus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ba2983ad9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ba2983ad9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ba2983ad9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2ba2983ad9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7" name="Google Shape;57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8" name="Google Shape;68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2" name="Google Shape;7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75" name="Google Shape;7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3" name="Google Shape;83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84" name="Google Shape;84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88" name="Google Shape;8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5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8E7CC3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ocs.google.com/document/d/1ZwIcm-aSgvsdFQ1EtfEpzNqavtGOXiUIwFT41XXdGe4/edit?usp=sharing" TargetMode="External"/><Relationship Id="rId4" Type="http://schemas.openxmlformats.org/officeDocument/2006/relationships/image" Target="../media/image4.png"/><Relationship Id="rId5" Type="http://schemas.openxmlformats.org/officeDocument/2006/relationships/hyperlink" Target="https://youtu.be/KHklI1NSWiI" TargetMode="External"/><Relationship Id="rId6" Type="http://schemas.openxmlformats.org/officeDocument/2006/relationships/hyperlink" Target="https://youtu.be/MJUU8MNbPF8" TargetMode="External"/><Relationship Id="rId7" Type="http://schemas.openxmlformats.org/officeDocument/2006/relationships/hyperlink" Target="https://youtu.be/2RUfpM2_CWQ" TargetMode="External"/><Relationship Id="rId8" Type="http://schemas.openxmlformats.org/officeDocument/2006/relationships/hyperlink" Target="https://youtu.be/MWKWHNdmktI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youtu.be/KHklI1NSWiI" TargetMode="External"/><Relationship Id="rId4" Type="http://schemas.openxmlformats.org/officeDocument/2006/relationships/hyperlink" Target="https://youtu.be/MJUU8MNbPF8" TargetMode="External"/><Relationship Id="rId5" Type="http://schemas.openxmlformats.org/officeDocument/2006/relationships/hyperlink" Target="https://youtu.be/2RUfpM2_CWQ" TargetMode="External"/><Relationship Id="rId6" Type="http://schemas.openxmlformats.org/officeDocument/2006/relationships/hyperlink" Target="https://youtu.be/MWKWHNdmktI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ocs.google.com/document/d/1gLds6zrrAabEHpBHv-C-3aEc1H-e42OZZUt6RrV7VLM/edit?usp=sharing" TargetMode="External"/><Relationship Id="rId4" Type="http://schemas.openxmlformats.org/officeDocument/2006/relationships/hyperlink" Target="https://docs.google.com/document/d/1X1Sj7Z_A8hR3dVfn68ZNF7WyhLY0wnzLvEn_Rh5TLdg/edit?usp=sharing" TargetMode="External"/><Relationship Id="rId5" Type="http://schemas.openxmlformats.org/officeDocument/2006/relationships/hyperlink" Target="https://docs.google.com/document/d/1B70XL2R2dywIpctLat1UC7gZHMvMa5Om1q8uHHKXPP0/edit?usp=sharing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docs.google.com/presentation/d/1D3Cp9zn6A5HD_oyWeB__WHVL4pXHqxB-oK30IpHfBlk/edit#slide=id.g2570b02bd29_0_55" TargetMode="External"/><Relationship Id="rId4" Type="http://schemas.openxmlformats.org/officeDocument/2006/relationships/hyperlink" Target="https://drive.google.com/file/d/12HX8fNtfMg8l5IOY9_purvPZ9MO9uRZa/view?usp=sharing" TargetMode="External"/><Relationship Id="rId5" Type="http://schemas.openxmlformats.org/officeDocument/2006/relationships/hyperlink" Target="https://docs.google.com/document/d/1J-bzOW0OxX-fZiSVmDWboTCc0WBjPFUO2uaiwdh_7Bo/edit?usp=sharing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ocs.google.com/document/d/13oZx51xlBhIt1cdMiay67tJ-OfSqoJ1rYEEv6BQJAx4/edit?usp=sharing" TargetMode="External"/><Relationship Id="rId4" Type="http://schemas.openxmlformats.org/officeDocument/2006/relationships/hyperlink" Target="https://docs.google.com/document/d/1eMzUodoW3mloLPJOcJdtOx2B_XblPM5CDIPppA7zmKo/edit?usp=sharing" TargetMode="External"/><Relationship Id="rId10" Type="http://schemas.openxmlformats.org/officeDocument/2006/relationships/hyperlink" Target="https://drive.google.com/file/d/1SEYqwN34VmlviEgM4tlY1io_Z3L1vYU7/view?usp=sharing" TargetMode="External"/><Relationship Id="rId9" Type="http://schemas.openxmlformats.org/officeDocument/2006/relationships/hyperlink" Target="https://drive.google.com/file/d/1YLRdtNYxUp1fQv1SvXmYZg2NTxmsFNkw/view?usp=sharing" TargetMode="External"/><Relationship Id="rId5" Type="http://schemas.openxmlformats.org/officeDocument/2006/relationships/hyperlink" Target="https://docs.google.com/document/d/1VZkEk0fY1xhkNWYD6O7PR4rLIuFKcSruhDvVptS49J8/edit?usp=sharing" TargetMode="External"/><Relationship Id="rId6" Type="http://schemas.openxmlformats.org/officeDocument/2006/relationships/hyperlink" Target="https://docs.google.com/document/d/1MTiGEIPsQ9y-ShkCwzj2xU80u7CBB1z_jZ4s38vFrak/edit?usp=sharing" TargetMode="External"/><Relationship Id="rId7" Type="http://schemas.openxmlformats.org/officeDocument/2006/relationships/hyperlink" Target="https://drive.google.com/file/d/1qHQBrA9cM2xyQVgIA3ay60mmIimCylh2/view?usp=sharing" TargetMode="External"/><Relationship Id="rId8" Type="http://schemas.openxmlformats.org/officeDocument/2006/relationships/hyperlink" Target="https://drive.google.com/file/d/1CqPzG7nT0ucZl6dm863BDvCru-WSurju/view?usp=sharing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docs.google.com/presentation/d/1T_u7M-447mshsGDdQ7b-sGgdcsG3NGA27KtgUJcX6uc/edit?usp=sharing" TargetMode="External"/><Relationship Id="rId4" Type="http://schemas.openxmlformats.org/officeDocument/2006/relationships/hyperlink" Target="https://drive.google.com/file/d/1ikI-iwif4wpJcKFmjKhRkeTcegVRq4fL/view?usp=drive_link" TargetMode="External"/><Relationship Id="rId11" Type="http://schemas.openxmlformats.org/officeDocument/2006/relationships/hyperlink" Target="https://drive.google.com/file/d/1gmMPdezHZ-n6vwrZkSRz6aGzAWYNgN7Z/view?usp=sharing" TargetMode="External"/><Relationship Id="rId10" Type="http://schemas.openxmlformats.org/officeDocument/2006/relationships/hyperlink" Target="https://drive.google.com/file/d/1gmMPdezHZ-n6vwrZkSRz6aGzAWYNgN7Z/view?usp=sharing" TargetMode="External"/><Relationship Id="rId12" Type="http://schemas.openxmlformats.org/officeDocument/2006/relationships/hyperlink" Target="https://drive.google.com/file/d/1_cvVo38xbmzScZaF50y6025DcMV-PWCa/view?usp=sharing" TargetMode="External"/><Relationship Id="rId9" Type="http://schemas.openxmlformats.org/officeDocument/2006/relationships/hyperlink" Target="https://drive.google.com/file/d/1gmMPdezHZ-n6vwrZkSRz6aGzAWYNgN7Z/view?usp=sharing" TargetMode="External"/><Relationship Id="rId5" Type="http://schemas.openxmlformats.org/officeDocument/2006/relationships/hyperlink" Target="https://docs.google.com/document/d/17fD7Y_Yy5qy0bktutZNU1OpkebLzAHpWyZAHhKM8_9g/edit?usp=sharing" TargetMode="External"/><Relationship Id="rId6" Type="http://schemas.openxmlformats.org/officeDocument/2006/relationships/hyperlink" Target="https://docs.google.com/document/d/17lgN5rpOd7Ss2RbSoJk6uyheoL7RwNkL0P82xGpnbF4/edit?usp=sharing" TargetMode="External"/><Relationship Id="rId7" Type="http://schemas.openxmlformats.org/officeDocument/2006/relationships/hyperlink" Target="https://docs.google.com/document/d/17lHaXvjW7SDAhpdFInDbI730YOPmtMbVkGZGve_eWbA/edit?usp=sharing" TargetMode="External"/><Relationship Id="rId8" Type="http://schemas.openxmlformats.org/officeDocument/2006/relationships/hyperlink" Target="https://docs.google.com/document/d/1OmWJ3jL6sfndzVHanNlkHy-ERZSm2oSqN9yUBDHhgs8/edit?usp=sharing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gif"/><Relationship Id="rId4" Type="http://schemas.openxmlformats.org/officeDocument/2006/relationships/hyperlink" Target="mailto:trodriguezkam@fjuhsd.org" TargetMode="External"/><Relationship Id="rId5" Type="http://schemas.openxmlformats.org/officeDocument/2006/relationships/hyperlink" Target="mailto:trodkam72@aol.com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ww.goodreads.com/work/quotes/53990370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docs.google.com/presentation/d/1GKh7lQSjiHgt2xmD2TJtMQMo-a_Bjx1RyYF-a9A7N10/edit?usp=sharing" TargetMode="External"/><Relationship Id="rId4" Type="http://schemas.openxmlformats.org/officeDocument/2006/relationships/hyperlink" Target="mailto:trodriguezkam@fjuhsd.org" TargetMode="External"/><Relationship Id="rId5" Type="http://schemas.openxmlformats.org/officeDocument/2006/relationships/hyperlink" Target="mailto:trodkam72@aol.com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menti.com/al4z47umnqsg" TargetMode="External"/><Relationship Id="rId4" Type="http://schemas.openxmlformats.org/officeDocument/2006/relationships/hyperlink" Target="https://www.mentimeter.com/app/presentation/alotcgkv4ir8k6f8nmu91ov9kfsf8tr7/5xuumc85gqi7/edit" TargetMode="External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goodreads.com/work/quotes/53990370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docs.google.com/document/d/1gLds6zrrAabEHpBHv-C-3aEc1H-e42OZZUt6RrV7VLM/edit?usp=sharing" TargetMode="External"/><Relationship Id="rId4" Type="http://schemas.openxmlformats.org/officeDocument/2006/relationships/hyperlink" Target="https://docs.google.com/document/d/1gLds6zrrAabEHpBHv-C-3aEc1H-e42OZZUt6RrV7VLM/edit?usp=sharing" TargetMode="External"/><Relationship Id="rId5" Type="http://schemas.openxmlformats.org/officeDocument/2006/relationships/hyperlink" Target="https://docs.google.com/presentation/d/1rtfgRQ4aN_N2ksjk40THpTK2jpONDjGDesuYtWcHSBQ/edit?usp=sharing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ocs.google.com/document/d/1gLds6zrrAabEHpBHv-C-3aEc1H-e42OZZUt6RrV7VLM/edit?usp=sharing" TargetMode="External"/><Relationship Id="rId4" Type="http://schemas.openxmlformats.org/officeDocument/2006/relationships/hyperlink" Target="https://docs.google.com/document/d/1gLds6zrrAabEHpBHv-C-3aEc1H-e42OZZUt6RrV7VLM/edit?usp=sharing" TargetMode="External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5"/>
          <p:cNvSpPr txBox="1"/>
          <p:nvPr>
            <p:ph type="ctrTitle"/>
          </p:nvPr>
        </p:nvSpPr>
        <p:spPr>
          <a:xfrm>
            <a:off x="311700" y="390375"/>
            <a:ext cx="8520600" cy="175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3F3F3"/>
                </a:solidFill>
              </a:rPr>
              <a:t>Opening the Gateway: Leveraging Digital Compositions to Develop Critical Thinkers and Writers</a:t>
            </a:r>
            <a:endParaRPr sz="2400">
              <a:solidFill>
                <a:srgbClr val="F3F3F3"/>
              </a:solidFill>
            </a:endParaRPr>
          </a:p>
        </p:txBody>
      </p:sp>
      <p:sp>
        <p:nvSpPr>
          <p:cNvPr id="100" name="Google Shape;100;p2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7B7B7"/>
                </a:solidFill>
              </a:rPr>
              <a:t>Tamara A. Rodriguez-Kam, M.A.</a:t>
            </a:r>
            <a:endParaRPr sz="1800">
              <a:solidFill>
                <a:srgbClr val="B7B7B7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B7B7B7"/>
                </a:solidFill>
              </a:rPr>
              <a:t>Buena Park High School</a:t>
            </a:r>
            <a:endParaRPr sz="1800">
              <a:solidFill>
                <a:srgbClr val="B7B7B7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B7B7B7"/>
              </a:solidFill>
            </a:endParaRPr>
          </a:p>
        </p:txBody>
      </p:sp>
      <p:sp>
        <p:nvSpPr>
          <p:cNvPr id="101" name="Google Shape;101;p25"/>
          <p:cNvSpPr txBox="1"/>
          <p:nvPr/>
        </p:nvSpPr>
        <p:spPr>
          <a:xfrm>
            <a:off x="201450" y="3930375"/>
            <a:ext cx="1779900" cy="10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Twitter: @LitTeacherTam</a:t>
            </a:r>
            <a:endParaRPr sz="1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Insta:</a:t>
            </a:r>
            <a:endParaRPr sz="13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2"/>
                </a:solidFill>
              </a:rPr>
              <a:t>@trodriguezkam</a:t>
            </a:r>
            <a:endParaRPr sz="1300">
              <a:solidFill>
                <a:schemeClr val="dk2"/>
              </a:solidFill>
            </a:endParaRPr>
          </a:p>
        </p:txBody>
      </p:sp>
      <p:pic>
        <p:nvPicPr>
          <p:cNvPr id="102" name="Google Shape;10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55775" y="2347875"/>
            <a:ext cx="2521650" cy="252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Wednesday, February 15, 2023</a:t>
            </a:r>
            <a:endParaRPr/>
          </a:p>
        </p:txBody>
      </p:sp>
      <p:sp>
        <p:nvSpPr>
          <p:cNvPr id="159" name="Google Shape;159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-317182" lvl="0" marL="457200" rtl="0" algn="l"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ct val="100000"/>
              <a:buChar char="●"/>
            </a:pPr>
            <a:r>
              <a:rPr lang="en">
                <a:solidFill>
                  <a:srgbClr val="F7F7F7"/>
                </a:solidFill>
              </a:rPr>
              <a:t>Prompt</a:t>
            </a:r>
            <a:endParaRPr>
              <a:solidFill>
                <a:srgbClr val="F7F7F7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7F7F7"/>
                </a:solidFill>
              </a:rPr>
              <a:t>	Advertisement</a:t>
            </a:r>
            <a:endParaRPr>
              <a:solidFill>
                <a:srgbClr val="F7F7F7"/>
              </a:solidFill>
            </a:endParaRPr>
          </a:p>
          <a:p>
            <a:pPr indent="-317182" lvl="0" marL="1371600" rtl="0" algn="l"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ct val="100000"/>
              <a:buChar char="●"/>
            </a:pPr>
            <a:r>
              <a:rPr lang="en">
                <a:solidFill>
                  <a:srgbClr val="FFFF00"/>
                </a:solidFill>
              </a:rPr>
              <a:t>“WEDDING DRESS FOR SALE</a:t>
            </a:r>
            <a:endParaRPr>
              <a:solidFill>
                <a:srgbClr val="FFFF00"/>
              </a:solidFill>
            </a:endParaRPr>
          </a:p>
          <a:p>
            <a:pPr indent="0" lvl="0" marL="18288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Worn once by mistake.</a:t>
            </a:r>
            <a:endParaRPr>
              <a:solidFill>
                <a:srgbClr val="FFFF00"/>
              </a:solidFill>
            </a:endParaRPr>
          </a:p>
          <a:p>
            <a:pPr indent="0" lvl="0" marL="18288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00"/>
                </a:solidFill>
              </a:rPr>
              <a:t>Call Stephanie: 555-1212”</a:t>
            </a:r>
            <a:endParaRPr>
              <a:solidFill>
                <a:srgbClr val="FFFF00"/>
              </a:solidFill>
            </a:endParaRPr>
          </a:p>
          <a:p>
            <a:pPr indent="-317182" lvl="0" marL="1371600" rtl="0" algn="l">
              <a:spcBef>
                <a:spcPts val="1200"/>
              </a:spcBef>
              <a:spcAft>
                <a:spcPts val="0"/>
              </a:spcAft>
              <a:buClr>
                <a:srgbClr val="F7F7F7"/>
              </a:buClr>
              <a:buSzPct val="100000"/>
              <a:buChar char="●"/>
            </a:pPr>
            <a:r>
              <a:rPr lang="en">
                <a:solidFill>
                  <a:srgbClr val="F7F7F7"/>
                </a:solidFill>
              </a:rPr>
              <a:t>How would you film this?  You are making a 1-2 minute video (not today)</a:t>
            </a:r>
            <a:endParaRPr>
              <a:solidFill>
                <a:srgbClr val="F7F7F7"/>
              </a:solidFill>
            </a:endParaRPr>
          </a:p>
          <a:p>
            <a:pPr indent="-297497" lvl="1" marL="2286000" rtl="0" algn="l"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ct val="100000"/>
              <a:buChar char="○"/>
            </a:pPr>
            <a:r>
              <a:rPr lang="en">
                <a:solidFill>
                  <a:srgbClr val="F7F7F7"/>
                </a:solidFill>
              </a:rPr>
              <a:t>What scenes</a:t>
            </a:r>
            <a:endParaRPr>
              <a:solidFill>
                <a:srgbClr val="F7F7F7"/>
              </a:solidFill>
            </a:endParaRPr>
          </a:p>
          <a:p>
            <a:pPr indent="-297497" lvl="1" marL="2286000" rtl="0" algn="l"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ct val="100000"/>
              <a:buChar char="○"/>
            </a:pPr>
            <a:r>
              <a:rPr lang="en">
                <a:solidFill>
                  <a:srgbClr val="F7F7F7"/>
                </a:solidFill>
              </a:rPr>
              <a:t>What music</a:t>
            </a:r>
            <a:endParaRPr>
              <a:solidFill>
                <a:srgbClr val="F7F7F7"/>
              </a:solidFill>
            </a:endParaRPr>
          </a:p>
          <a:p>
            <a:pPr indent="-297497" lvl="1" marL="2286000" rtl="0" algn="l">
              <a:spcBef>
                <a:spcPts val="0"/>
              </a:spcBef>
              <a:spcAft>
                <a:spcPts val="0"/>
              </a:spcAft>
              <a:buClr>
                <a:srgbClr val="F7F7F7"/>
              </a:buClr>
              <a:buSzPct val="100000"/>
              <a:buChar char="○"/>
            </a:pPr>
            <a:r>
              <a:rPr lang="en">
                <a:solidFill>
                  <a:srgbClr val="F7F7F7"/>
                </a:solidFill>
              </a:rPr>
              <a:t>Any dialogue or captions?</a:t>
            </a:r>
            <a:endParaRPr>
              <a:solidFill>
                <a:srgbClr val="F7F7F7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7F7F7"/>
                </a:solidFill>
              </a:rPr>
              <a:t>Complete the storyboard (you do not need all 6 boxes filled…minimum 3 boxes)</a:t>
            </a:r>
            <a:endParaRPr>
              <a:solidFill>
                <a:srgbClr val="F7F7F7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F7F7F7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Getting Everyone Prepared!</a:t>
            </a:r>
            <a:endParaRPr sz="3800">
              <a:solidFill>
                <a:schemeClr val="lt1"/>
              </a:solidFill>
            </a:endParaRPr>
          </a:p>
        </p:txBody>
      </p:sp>
      <p:sp>
        <p:nvSpPr>
          <p:cNvPr id="165" name="Google Shape;165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Have students view samples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Copy of Digital Composition Note Taking Guide</a:t>
            </a:r>
            <a:endParaRPr>
              <a:solidFill>
                <a:schemeClr val="accent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Have students share their thoughts on the videos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Move them toward “The Wedding Dress”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166" name="Google Shape;16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625" y="2490018"/>
            <a:ext cx="3220924" cy="181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5"/>
          <p:cNvSpPr txBox="1"/>
          <p:nvPr/>
        </p:nvSpPr>
        <p:spPr>
          <a:xfrm>
            <a:off x="4263850" y="2368750"/>
            <a:ext cx="3855000" cy="18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Samples:</a:t>
            </a:r>
            <a:endParaRPr sz="1800">
              <a:solidFill>
                <a:schemeClr val="lt1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EAD1DC"/>
              </a:buClr>
              <a:buSzPts val="1800"/>
              <a:buChar char="●"/>
            </a:pPr>
            <a:r>
              <a:rPr b="1" lang="en" sz="1800">
                <a:solidFill>
                  <a:srgbClr val="EAD1DC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My Parents Met</a:t>
            </a:r>
            <a:endParaRPr b="1" sz="1800">
              <a:solidFill>
                <a:srgbClr val="EAD1DC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AD1DC"/>
              </a:buClr>
              <a:buSzPts val="1800"/>
              <a:buChar char="●"/>
            </a:pPr>
            <a:r>
              <a:rPr b="1" lang="en" sz="1800">
                <a:solidFill>
                  <a:srgbClr val="EAD1DC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Japan</a:t>
            </a:r>
            <a:endParaRPr b="1" sz="1800">
              <a:solidFill>
                <a:srgbClr val="EAD1DC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AD1DC"/>
              </a:buClr>
              <a:buSzPts val="1800"/>
              <a:buChar char="●"/>
            </a:pPr>
            <a:r>
              <a:rPr b="1" lang="en" sz="1800">
                <a:solidFill>
                  <a:srgbClr val="EAD1DC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Mine</a:t>
            </a:r>
            <a:endParaRPr b="1" sz="1800">
              <a:solidFill>
                <a:srgbClr val="EAD1DC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AD1DC"/>
              </a:buClr>
              <a:buSzPts val="1800"/>
              <a:buChar char="●"/>
            </a:pPr>
            <a:r>
              <a:rPr b="1" lang="en" sz="1800">
                <a:solidFill>
                  <a:srgbClr val="EAD1DC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Serendipity </a:t>
            </a:r>
            <a:endParaRPr b="1" sz="1800">
              <a:solidFill>
                <a:srgbClr val="EAD1DC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6"/>
          <p:cNvSpPr txBox="1"/>
          <p:nvPr>
            <p:ph type="title"/>
          </p:nvPr>
        </p:nvSpPr>
        <p:spPr>
          <a:xfrm>
            <a:off x="311700" y="521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Thursday, February 16,2023: Viewing Examples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>
                <a:solidFill>
                  <a:schemeClr val="dk1"/>
                </a:solidFill>
              </a:rPr>
              <a:t>Examples of Digital Composition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Choose two examples to view and take notes on the following: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Video Title: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Creative Decisions That Worked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What was desired effect/purpose?  Explain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Samples: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b="1" lang="en">
                <a:solidFill>
                  <a:schemeClr val="lt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How My Parents Met</a:t>
            </a:r>
            <a:endParaRPr b="1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b="1" lang="en">
                <a:solidFill>
                  <a:schemeClr val="lt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Japan</a:t>
            </a:r>
            <a:endParaRPr b="1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b="1" lang="en">
                <a:solidFill>
                  <a:schemeClr val="lt1"/>
                </a:solidFill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Mine</a:t>
            </a:r>
            <a:endParaRPr b="1"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b="1" lang="en">
                <a:solidFill>
                  <a:schemeClr val="lt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Serendipity </a:t>
            </a:r>
            <a:endParaRPr b="1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“The Wedding Dress” Learning in Groups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79" name="Google Shape;179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Show them the slide with “ad.”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Give the directions: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</a:pPr>
            <a:r>
              <a:rPr lang="en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 to Wedding Dress Directions</a:t>
            </a:r>
            <a:endParaRPr>
              <a:solidFill>
                <a:schemeClr val="accent6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</a:pPr>
            <a:r>
              <a:rPr lang="en" u="sng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 to The Wedding Dress Planning Guide</a:t>
            </a:r>
            <a:endParaRPr>
              <a:solidFill>
                <a:schemeClr val="accent6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</a:pPr>
            <a:r>
              <a:rPr lang="en" u="sng">
                <a:solidFill>
                  <a:schemeClr val="accent6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 to Digital Composition Storyboard</a:t>
            </a:r>
            <a:endParaRPr>
              <a:solidFill>
                <a:schemeClr val="accent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Have the groups brainstorm: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Look at the ad, what will the story be?  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Create the base storyline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Then, grab your planning guide and start putting together your vision.</a:t>
            </a:r>
            <a:endParaRPr>
              <a:solidFill>
                <a:schemeClr val="lt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en">
                <a:solidFill>
                  <a:schemeClr val="lt1"/>
                </a:solidFill>
              </a:rPr>
              <a:t>What is the story?</a:t>
            </a:r>
            <a:endParaRPr>
              <a:solidFill>
                <a:schemeClr val="lt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en">
                <a:solidFill>
                  <a:schemeClr val="lt1"/>
                </a:solidFill>
              </a:rPr>
              <a:t>How will you break down the frames?</a:t>
            </a:r>
            <a:endParaRPr>
              <a:solidFill>
                <a:schemeClr val="lt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en">
                <a:solidFill>
                  <a:schemeClr val="lt1"/>
                </a:solidFill>
              </a:rPr>
              <a:t>What </a:t>
            </a:r>
            <a:r>
              <a:rPr lang="en">
                <a:solidFill>
                  <a:schemeClr val="lt1"/>
                </a:solidFill>
              </a:rPr>
              <a:t>visual</a:t>
            </a:r>
            <a:r>
              <a:rPr lang="en">
                <a:solidFill>
                  <a:schemeClr val="lt1"/>
                </a:solidFill>
              </a:rPr>
              <a:t> content?</a:t>
            </a:r>
            <a:endParaRPr>
              <a:solidFill>
                <a:schemeClr val="lt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en">
                <a:solidFill>
                  <a:schemeClr val="lt1"/>
                </a:solidFill>
              </a:rPr>
              <a:t>What musical content?</a:t>
            </a:r>
            <a:endParaRPr>
              <a:solidFill>
                <a:schemeClr val="lt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en">
                <a:solidFill>
                  <a:schemeClr val="lt1"/>
                </a:solidFill>
              </a:rPr>
              <a:t>Will </a:t>
            </a:r>
            <a:r>
              <a:rPr lang="en">
                <a:solidFill>
                  <a:schemeClr val="lt1"/>
                </a:solidFill>
              </a:rPr>
              <a:t>there</a:t>
            </a:r>
            <a:r>
              <a:rPr lang="en">
                <a:solidFill>
                  <a:schemeClr val="lt1"/>
                </a:solidFill>
              </a:rPr>
              <a:t> be a narrator?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Before you even THINK about filming…see me! (this is </a:t>
            </a:r>
            <a:r>
              <a:rPr lang="en">
                <a:solidFill>
                  <a:schemeClr val="lt1"/>
                </a:solidFill>
              </a:rPr>
              <a:t>built</a:t>
            </a:r>
            <a:r>
              <a:rPr lang="en">
                <a:solidFill>
                  <a:schemeClr val="lt1"/>
                </a:solidFill>
              </a:rPr>
              <a:t> into their planning guide)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“The Wedding Dress” Samples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5" name="Google Shape;185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Sample Wedding Dress Videos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</a:pPr>
            <a:r>
              <a:rPr lang="en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Sample Video: English 2</a:t>
            </a:r>
            <a:endParaRPr>
              <a:solidFill>
                <a:schemeClr val="accent6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</a:pPr>
            <a:r>
              <a:rPr lang="en" u="sng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Sample Video AP Lit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Sample Wedding Dress Storyboards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</a:pPr>
            <a:r>
              <a:rPr lang="en" u="sng">
                <a:solidFill>
                  <a:schemeClr val="accent6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English 2 Summer School</a:t>
            </a:r>
            <a:endParaRPr>
              <a:solidFill>
                <a:schemeClr val="accent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Working in Groups: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Have them assign roles and complete the planning guide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Make sure that they check in with you prior to filming.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Viewing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Watch them as a class!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If you want, you can do a note-taking guide or reflection, a survey of which should “win” if you like competition!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Moving This to Texts (Literary and Expository)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91" name="Google Shape;191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" u="sng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Spring Book Club Directions</a:t>
            </a:r>
            <a:endParaRPr>
              <a:solidFill>
                <a:schemeClr val="accent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Samples of Planning Guides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</a:pPr>
            <a:r>
              <a:rPr lang="en" u="sng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Handmaid's Tale</a:t>
            </a:r>
            <a:endParaRPr>
              <a:solidFill>
                <a:schemeClr val="accent6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</a:pPr>
            <a:r>
              <a:rPr lang="en" u="sng">
                <a:solidFill>
                  <a:schemeClr val="accent6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Awakening</a:t>
            </a:r>
            <a:endParaRPr>
              <a:solidFill>
                <a:schemeClr val="accent6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</a:pPr>
            <a:r>
              <a:rPr lang="en" u="sng">
                <a:solidFill>
                  <a:schemeClr val="accent6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Through the Looking Glass</a:t>
            </a:r>
            <a:endParaRPr>
              <a:solidFill>
                <a:schemeClr val="accent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Spring Book Clubs Samples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</a:pPr>
            <a:r>
              <a:rPr lang="en" u="sng">
                <a:solidFill>
                  <a:schemeClr val="accent6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Crime and Punishment</a:t>
            </a:r>
            <a:endParaRPr>
              <a:solidFill>
                <a:schemeClr val="accent6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</a:pPr>
            <a:r>
              <a:rPr lang="en" u="sng">
                <a:solidFill>
                  <a:schemeClr val="accent6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 Doll House</a:t>
            </a:r>
            <a:endParaRPr>
              <a:solidFill>
                <a:schemeClr val="accent6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</a:pPr>
            <a:r>
              <a:rPr lang="en" u="sng">
                <a:solidFill>
                  <a:schemeClr val="accent6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Brave New World</a:t>
            </a:r>
            <a:endParaRPr>
              <a:solidFill>
                <a:schemeClr val="accent6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</a:pPr>
            <a:r>
              <a:rPr lang="en" u="sng">
                <a:solidFill>
                  <a:schemeClr val="accent6"/>
                </a:solid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Handmaid's Tale</a:t>
            </a:r>
            <a:endParaRPr>
              <a:solidFill>
                <a:schemeClr val="accent6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Done in groups (this time)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Viewing</a:t>
            </a:r>
            <a:r>
              <a:rPr lang="en">
                <a:solidFill>
                  <a:schemeClr val="lt1"/>
                </a:solidFill>
              </a:rPr>
              <a:t> Party (good for “advertising” books for the next read!)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Moving This to Texts (Literary and Expository)</a:t>
            </a:r>
            <a:endParaRPr/>
          </a:p>
        </p:txBody>
      </p:sp>
      <p:sp>
        <p:nvSpPr>
          <p:cNvPr id="197" name="Google Shape;197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“The Yellow Wallpaper:- English 2</a:t>
            </a:r>
            <a:endParaRPr>
              <a:solidFill>
                <a:schemeClr val="lt1"/>
              </a:solidFill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○"/>
            </a:pPr>
            <a:r>
              <a:rPr lang="en" sz="1700" u="sng">
                <a:solidFill>
                  <a:srgbClr val="D9D2E9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 to Essential Questions: English 2</a:t>
            </a:r>
            <a:r>
              <a:rPr lang="en" sz="1700">
                <a:solidFill>
                  <a:schemeClr val="lt1"/>
                </a:solidFill>
              </a:rPr>
              <a:t>	</a:t>
            </a:r>
            <a:endParaRPr sz="1700">
              <a:solidFill>
                <a:schemeClr val="lt1"/>
              </a:solidFill>
            </a:endParaRPr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■"/>
            </a:pPr>
            <a:r>
              <a:rPr lang="en" sz="1700">
                <a:solidFill>
                  <a:schemeClr val="lt1"/>
                </a:solidFill>
              </a:rPr>
              <a:t>FYI: Essential Questions drove the semester; for a non collab class, I would ask students to connect 2 works in the composition</a:t>
            </a:r>
            <a:endParaRPr sz="1700">
              <a:solidFill>
                <a:schemeClr val="lt1"/>
              </a:solidFill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rgbClr val="FCE5CD"/>
              </a:buClr>
              <a:buSzPts val="1800"/>
              <a:buChar char="●"/>
            </a:pPr>
            <a:r>
              <a:rPr lang="en" u="sng">
                <a:solidFill>
                  <a:srgbClr val="FCE5CD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 to The Yellow Wallpaper PDF</a:t>
            </a:r>
            <a:endParaRPr>
              <a:solidFill>
                <a:srgbClr val="FCE5CD"/>
              </a:solidFill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1800"/>
              <a:buChar char="●"/>
            </a:pPr>
            <a:r>
              <a:rPr lang="en" u="sng">
                <a:solidFill>
                  <a:srgbClr val="674EA7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 to Thematic Concepts</a:t>
            </a:r>
            <a:endParaRPr>
              <a:solidFill>
                <a:srgbClr val="674EA7"/>
              </a:solidFill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Char char="●"/>
            </a:pPr>
            <a:r>
              <a:rPr lang="en" u="sng">
                <a:solidFill>
                  <a:srgbClr val="0000FF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 to Note-Taking Guide</a:t>
            </a:r>
            <a:endParaRPr>
              <a:solidFill>
                <a:srgbClr val="0000FF"/>
              </a:solidFill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“The Yellow Wallpaper” Digital Compositions</a:t>
            </a:r>
            <a:endParaRPr>
              <a:solidFill>
                <a:schemeClr val="lt1"/>
              </a:solidFill>
            </a:endParaRPr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</a:pPr>
            <a:r>
              <a:rPr lang="en" u="sng">
                <a:solidFill>
                  <a:schemeClr val="accent6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 to Yellow Wallpaper Digital Composition Directions</a:t>
            </a:r>
            <a:endParaRPr>
              <a:solidFill>
                <a:schemeClr val="accent6"/>
              </a:solidFill>
            </a:endParaRPr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</a:pPr>
            <a:r>
              <a:rPr lang="en" u="sng">
                <a:solidFill>
                  <a:schemeClr val="accent6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 to English 2 Digital Planning Guide Sample</a:t>
            </a:r>
            <a:endParaRPr>
              <a:solidFill>
                <a:schemeClr val="accent6"/>
              </a:solidFill>
            </a:endParaRPr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</a:pPr>
            <a:r>
              <a:rPr lang="en" u="sng">
                <a:solidFill>
                  <a:schemeClr val="accent4"/>
                </a:solid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 to </a:t>
            </a:r>
            <a:r>
              <a:rPr lang="en" u="sng">
                <a:solidFill>
                  <a:schemeClr val="accent4"/>
                </a:solid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English</a:t>
            </a:r>
            <a:r>
              <a:rPr lang="en" u="sng">
                <a:solidFill>
                  <a:schemeClr val="accent4"/>
                </a:solid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2 Sample Video</a:t>
            </a:r>
            <a:endParaRPr>
              <a:solidFill>
                <a:schemeClr val="accent4"/>
              </a:solidFill>
            </a:endParaRPr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</a:pPr>
            <a:r>
              <a:rPr lang="en" u="sng">
                <a:solidFill>
                  <a:schemeClr val="accent4"/>
                </a:solidFill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 to English 2 Sample 2</a:t>
            </a:r>
            <a:endParaRPr>
              <a:solidFill>
                <a:schemeClr val="accent4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Transitioning to Writing!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03" name="Google Shape;203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It is not as big a leap as you may think!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Look at the steps that they </a:t>
            </a:r>
            <a:r>
              <a:rPr lang="en">
                <a:solidFill>
                  <a:schemeClr val="lt1"/>
                </a:solidFill>
              </a:rPr>
              <a:t>have</a:t>
            </a:r>
            <a:r>
              <a:rPr lang="en">
                <a:solidFill>
                  <a:schemeClr val="lt1"/>
                </a:solidFill>
              </a:rPr>
              <a:t> already completed: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Read and marked a text</a:t>
            </a:r>
            <a:endParaRPr>
              <a:solidFill>
                <a:schemeClr val="lt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en">
                <a:solidFill>
                  <a:schemeClr val="lt1"/>
                </a:solidFill>
              </a:rPr>
              <a:t>Had additional discussions through the book club</a:t>
            </a:r>
            <a:endParaRPr>
              <a:solidFill>
                <a:schemeClr val="lt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en">
                <a:solidFill>
                  <a:schemeClr val="lt1"/>
                </a:solidFill>
              </a:rPr>
              <a:t>Added to their own notes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Developed an Essential/Guiding Question</a:t>
            </a:r>
            <a:endParaRPr>
              <a:solidFill>
                <a:schemeClr val="lt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en">
                <a:solidFill>
                  <a:schemeClr val="lt1"/>
                </a:solidFill>
              </a:rPr>
              <a:t>To which </a:t>
            </a:r>
            <a:r>
              <a:rPr lang="en">
                <a:solidFill>
                  <a:schemeClr val="lt1"/>
                </a:solidFill>
              </a:rPr>
              <a:t>they</a:t>
            </a:r>
            <a:r>
              <a:rPr lang="en">
                <a:solidFill>
                  <a:schemeClr val="lt1"/>
                </a:solidFill>
              </a:rPr>
              <a:t> derived the answer </a:t>
            </a:r>
            <a:endParaRPr>
              <a:solidFill>
                <a:schemeClr val="lt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en">
                <a:solidFill>
                  <a:schemeClr val="lt1"/>
                </a:solidFill>
              </a:rPr>
              <a:t>Leading them to the theme, larger construct/idea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Curated the evidence from the text</a:t>
            </a:r>
            <a:endParaRPr>
              <a:solidFill>
                <a:schemeClr val="lt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en">
                <a:solidFill>
                  <a:schemeClr val="lt1"/>
                </a:solidFill>
              </a:rPr>
              <a:t>Through the Digital Planning Guide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Thought more critically ABOUT their argument as they:</a:t>
            </a:r>
            <a:endParaRPr>
              <a:solidFill>
                <a:schemeClr val="lt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en">
                <a:solidFill>
                  <a:schemeClr val="lt1"/>
                </a:solidFill>
              </a:rPr>
              <a:t>Chose visuals and music</a:t>
            </a:r>
            <a:endParaRPr>
              <a:solidFill>
                <a:schemeClr val="lt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en">
                <a:solidFill>
                  <a:schemeClr val="lt1"/>
                </a:solidFill>
              </a:rPr>
              <a:t>Organized them</a:t>
            </a:r>
            <a:endParaRPr>
              <a:solidFill>
                <a:schemeClr val="lt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en">
                <a:solidFill>
                  <a:schemeClr val="lt1"/>
                </a:solidFill>
              </a:rPr>
              <a:t>Wrote and Voiced the Scripts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204" name="Google Shape;20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0925" y="1948575"/>
            <a:ext cx="2838876" cy="1566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Help the Kiddoes See That: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10" name="Google Shape;210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The Essential Question becomes the prompt.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And they </a:t>
            </a:r>
            <a:r>
              <a:rPr lang="en">
                <a:solidFill>
                  <a:schemeClr val="lt1"/>
                </a:solidFill>
              </a:rPr>
              <a:t>have</a:t>
            </a:r>
            <a:r>
              <a:rPr lang="en">
                <a:solidFill>
                  <a:schemeClr val="lt1"/>
                </a:solidFill>
              </a:rPr>
              <a:t> had the voice in creating it.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The Answer to the Essential Question becomes the thesis statement.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The evidence that they found for the Digital Composition becomes their evidence for the writing.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And they have a skeleton of their commentary in </a:t>
            </a:r>
            <a:r>
              <a:rPr lang="en">
                <a:solidFill>
                  <a:schemeClr val="lt1"/>
                </a:solidFill>
              </a:rPr>
              <a:t>the</a:t>
            </a:r>
            <a:r>
              <a:rPr lang="en">
                <a:solidFill>
                  <a:schemeClr val="lt1"/>
                </a:solidFill>
              </a:rPr>
              <a:t> script.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Their Storyboard/Planning Guide becomes the structure.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It does not HAVE to be a five paragraph structure.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Review CCSS: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16" name="Google Shape;216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CCSS necessitates that students:	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Produce clear and coherent writing in which the development, organization, and style are appropriate to task, purpose, and audience. 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Develop and strengthen writing as needed by planning, revising, editing, rewriting, or trying a new approach, focusing on addressing what is most significant for a specific purpose and audience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Use technology, including the Internet, to produce, publish, and update individual or shared writing products in response to ongoing feedback, including new arguments or information.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By the end of this process, they will have hit all of these and others!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Google Shape;10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9013" y="98763"/>
            <a:ext cx="4945976" cy="4945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Considerations: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22" name="Google Shape;222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Be ready to NOT be the expert in the room sometimes!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They will know more about several of these things than we do.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This is a good time to review the soft skills around communication.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Be ready to learn from them.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This reinforces the idea that we are a community of learners.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This gives them some voice and choice in the community.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Build in time for them to meet with you.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In your planning doc, create checkpoints for them to meet up with you for a few minutes to make sure </a:t>
            </a:r>
            <a:r>
              <a:rPr lang="en">
                <a:solidFill>
                  <a:srgbClr val="FFFFFF"/>
                </a:solidFill>
              </a:rPr>
              <a:t>everything</a:t>
            </a:r>
            <a:r>
              <a:rPr lang="en">
                <a:solidFill>
                  <a:srgbClr val="FFFFFF"/>
                </a:solidFill>
              </a:rPr>
              <a:t> is moving along.</a:t>
            </a:r>
            <a:endParaRPr>
              <a:solidFill>
                <a:srgbClr val="FFFFFF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Enjoy the ride, they’ll teach you a thing or two!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Make time to watch the videos .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Make time for reflection.  (not only what they learned, but what they may be interested in trying/reading next time)</a:t>
            </a:r>
            <a:endParaRPr>
              <a:solidFill>
                <a:srgbClr val="FFFFFF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700"/>
              <a:buChar char="●"/>
            </a:pPr>
            <a:r>
              <a:rPr lang="en" sz="1700">
                <a:solidFill>
                  <a:srgbClr val="FFFFFF"/>
                </a:solidFill>
              </a:rPr>
              <a:t>Reflection:  How might I be able to use something from today in my classroom?</a:t>
            </a:r>
            <a:endParaRPr sz="17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33175" y="141350"/>
            <a:ext cx="3830025" cy="33386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45"/>
          <p:cNvSpPr txBox="1"/>
          <p:nvPr/>
        </p:nvSpPr>
        <p:spPr>
          <a:xfrm>
            <a:off x="1991675" y="3652450"/>
            <a:ext cx="4701900" cy="9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FF"/>
                </a:solidFill>
              </a:rPr>
              <a:t>Keep in Touch!</a:t>
            </a:r>
            <a:endParaRPr>
              <a:solidFill>
                <a:srgbClr val="FF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Email:</a:t>
            </a:r>
            <a:r>
              <a:rPr lang="en">
                <a:solidFill>
                  <a:srgbClr val="FCE5CD"/>
                </a:solidFill>
              </a:rPr>
              <a:t> </a:t>
            </a:r>
            <a:r>
              <a:rPr lang="en" u="sng">
                <a:solidFill>
                  <a:srgbClr val="FCE5CD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trodriguezkam@fjuhsd.org</a:t>
            </a:r>
            <a:r>
              <a:rPr lang="en">
                <a:solidFill>
                  <a:srgbClr val="FCE5CD"/>
                </a:solidFill>
              </a:rPr>
              <a:t>, </a:t>
            </a:r>
            <a:r>
              <a:rPr lang="en" u="sng">
                <a:solidFill>
                  <a:srgbClr val="FCE5CD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trodkam72@aol.com</a:t>
            </a:r>
            <a:endParaRPr>
              <a:solidFill>
                <a:srgbClr val="FCE5C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Instagram:  @trodriguezkam</a:t>
            </a:r>
            <a:endParaRPr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</a:rPr>
              <a:t>Twitter: @LitTeacherTam</a:t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 Cited </a:t>
            </a:r>
            <a:endParaRPr/>
          </a:p>
        </p:txBody>
      </p:sp>
      <p:sp>
        <p:nvSpPr>
          <p:cNvPr id="234" name="Google Shape;234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chemeClr val="lt2"/>
                </a:solidFill>
              </a:rPr>
              <a:t>Jim Burke</a:t>
            </a:r>
            <a:endParaRPr sz="1100">
              <a:solidFill>
                <a:schemeClr val="lt2"/>
              </a:solidFill>
            </a:endParaRPr>
          </a:p>
          <a:p>
            <a:pPr indent="-29845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</a:pPr>
            <a:r>
              <a:rPr i="1" lang="en" sz="1100">
                <a:solidFill>
                  <a:schemeClr val="lt2"/>
                </a:solidFill>
              </a:rPr>
              <a:t>What’s  the Big Idea?</a:t>
            </a:r>
            <a:endParaRPr i="1" sz="11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</a:rPr>
              <a:t>Kelly Gallagher and Penny Kittle</a:t>
            </a:r>
            <a:endParaRPr sz="1100">
              <a:solidFill>
                <a:schemeClr val="lt2"/>
              </a:solidFill>
            </a:endParaRPr>
          </a:p>
          <a:p>
            <a:pPr indent="-29845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</a:pPr>
            <a:r>
              <a:rPr i="1" lang="en" sz="1100">
                <a:solidFill>
                  <a:schemeClr val="lt2"/>
                </a:solidFill>
              </a:rPr>
              <a:t>4 Essential Studies, Beliefs and Practices to Reclaim Student Agency</a:t>
            </a:r>
            <a:endParaRPr i="1" sz="11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</a:rPr>
              <a:t>Catlin Tucker</a:t>
            </a:r>
            <a:endParaRPr sz="1100">
              <a:solidFill>
                <a:schemeClr val="lt2"/>
              </a:solidFill>
            </a:endParaRPr>
          </a:p>
          <a:p>
            <a:pPr indent="-29845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</a:pPr>
            <a:r>
              <a:rPr i="1" lang="en" sz="1100">
                <a:solidFill>
                  <a:schemeClr val="lt2"/>
                </a:solidFill>
              </a:rPr>
              <a:t>Blended Learning</a:t>
            </a:r>
            <a:endParaRPr i="1" sz="1100">
              <a:solidFill>
                <a:schemeClr val="lt2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2"/>
                </a:solidFill>
              </a:rPr>
              <a:t>Je</a:t>
            </a:r>
            <a:r>
              <a:rPr lang="en" sz="1100">
                <a:solidFill>
                  <a:schemeClr val="lt2"/>
                </a:solidFill>
              </a:rPr>
              <a:t>an M. Twenge</a:t>
            </a:r>
            <a:endParaRPr sz="1100">
              <a:solidFill>
                <a:schemeClr val="lt2"/>
              </a:solidFill>
            </a:endParaRPr>
          </a:p>
          <a:p>
            <a:pPr indent="-298450" lvl="0" marL="457200" rtl="0" algn="l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100"/>
              <a:buChar char="●"/>
            </a:pPr>
            <a:r>
              <a:rPr i="1" lang="en" sz="1050">
                <a:solidFill>
                  <a:schemeClr val="lt2"/>
                </a:solidFill>
                <a:highlight>
                  <a:schemeClr val="accent5"/>
                </a:highlight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iGen: Why Today's Super-Connected Kids Are Growing Up Less Rebellious, More Tolerant, Less Happy--and Completely Unprepared for Adulthood--and What That Means for the Rest of Us</a:t>
            </a:r>
            <a:endParaRPr i="1" sz="1100">
              <a:solidFill>
                <a:schemeClr val="lt2"/>
              </a:solidFill>
              <a:highlight>
                <a:schemeClr val="accent5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i="1"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/>
          <p:nvPr>
            <p:ph type="title"/>
          </p:nvPr>
        </p:nvSpPr>
        <p:spPr>
          <a:xfrm>
            <a:off x="623400" y="3075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Presentation Link:</a:t>
            </a:r>
            <a:r>
              <a:rPr lang="en">
                <a:solidFill>
                  <a:schemeClr val="lt1"/>
                </a:solidFill>
              </a:rPr>
              <a:t>  </a:t>
            </a:r>
            <a:r>
              <a:rPr lang="en">
                <a:solidFill>
                  <a:srgbClr val="EAD1DC"/>
                </a:solidFill>
              </a:rPr>
              <a:t>http://tinyurl.com/4tyz4p2y</a:t>
            </a:r>
            <a:endParaRPr>
              <a:solidFill>
                <a:srgbClr val="EAD1DC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PipNY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15" name="Google Shape;115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Session Overview:  </a:t>
            </a:r>
            <a:endParaRPr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Goals</a:t>
            </a:r>
            <a:endParaRPr sz="1600"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Participants will learn how to introduce and structure digital compositions and how to use those compositions to transition students into academic content and writing across the domains. 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Participants will also learn how to utilize digital compositions for cross-curricular performance tasks, increasing student transfer of knowledge.</a:t>
            </a:r>
            <a:endParaRPr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About the Presenter:</a:t>
            </a:r>
            <a:endParaRPr sz="1600">
              <a:solidFill>
                <a:srgbClr val="FFFFFF"/>
              </a:solidFill>
            </a:endParaRPr>
          </a:p>
          <a:p>
            <a:pPr indent="-3111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○"/>
            </a:pPr>
            <a:r>
              <a:rPr lang="en" sz="1300">
                <a:solidFill>
                  <a:srgbClr val="FFFFFF"/>
                </a:solidFill>
              </a:rPr>
              <a:t>Tamara Rodriguez-Kam, M.A.  Buena Park High, CSUF</a:t>
            </a:r>
            <a:endParaRPr sz="1300">
              <a:solidFill>
                <a:srgbClr val="FFFFFF"/>
              </a:solidFill>
            </a:endParaRPr>
          </a:p>
          <a:p>
            <a:pPr indent="-311150" lvl="2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■"/>
            </a:pPr>
            <a:r>
              <a:rPr lang="en" sz="1300">
                <a:solidFill>
                  <a:srgbClr val="FFFFFF"/>
                </a:solidFill>
              </a:rPr>
              <a:t>ELA Department Chair, AVID Site Coordinator</a:t>
            </a:r>
            <a:endParaRPr sz="1300">
              <a:solidFill>
                <a:srgbClr val="FFFFFF"/>
              </a:solidFill>
            </a:endParaRPr>
          </a:p>
          <a:p>
            <a:pPr indent="-311150" lvl="2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■"/>
            </a:pPr>
            <a:r>
              <a:rPr lang="en" sz="1300">
                <a:solidFill>
                  <a:srgbClr val="FFFFFF"/>
                </a:solidFill>
              </a:rPr>
              <a:t>AP Reading, English Literature and Composition, Assistant Chief Reader</a:t>
            </a:r>
            <a:endParaRPr sz="1300">
              <a:solidFill>
                <a:srgbClr val="FFFFFF"/>
              </a:solidFill>
            </a:endParaRPr>
          </a:p>
          <a:p>
            <a:pPr indent="-311150" lvl="2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■"/>
            </a:pPr>
            <a:r>
              <a:rPr lang="en" sz="1300">
                <a:solidFill>
                  <a:srgbClr val="FFFFFF"/>
                </a:solidFill>
              </a:rPr>
              <a:t>College Board Endorsed Consultant, </a:t>
            </a:r>
            <a:r>
              <a:rPr lang="en" sz="1300">
                <a:solidFill>
                  <a:srgbClr val="FFFFFF"/>
                </a:solidFill>
              </a:rPr>
              <a:t>English</a:t>
            </a:r>
            <a:r>
              <a:rPr lang="en" sz="1300">
                <a:solidFill>
                  <a:srgbClr val="FFFFFF"/>
                </a:solidFill>
              </a:rPr>
              <a:t> Literature and Composition</a:t>
            </a:r>
            <a:endParaRPr sz="1300">
              <a:solidFill>
                <a:srgbClr val="FFFFFF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</a:pPr>
            <a:r>
              <a:rPr lang="en" sz="1600">
                <a:solidFill>
                  <a:srgbClr val="FFFFFF"/>
                </a:solidFill>
              </a:rPr>
              <a:t>Keep in touch and f</a:t>
            </a:r>
            <a:r>
              <a:rPr lang="en" sz="1600">
                <a:solidFill>
                  <a:srgbClr val="FFFFFF"/>
                </a:solidFill>
              </a:rPr>
              <a:t>ollow me!</a:t>
            </a:r>
            <a:endParaRPr sz="1600">
              <a:solidFill>
                <a:srgbClr val="FFFFFF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Char char="○"/>
            </a:pPr>
            <a:r>
              <a:rPr lang="en" sz="1100" u="sng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trodriguezkam@fjuhsd.org</a:t>
            </a:r>
            <a:r>
              <a:rPr lang="en" sz="1100">
                <a:solidFill>
                  <a:schemeClr val="accent6"/>
                </a:solidFill>
              </a:rPr>
              <a:t>, </a:t>
            </a:r>
            <a:r>
              <a:rPr lang="en" sz="1100" u="sng">
                <a:solidFill>
                  <a:schemeClr val="accent6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trodkam72@aol.com</a:t>
            </a:r>
            <a:r>
              <a:rPr lang="en" sz="1100">
                <a:solidFill>
                  <a:schemeClr val="accent6"/>
                </a:solidFill>
              </a:rPr>
              <a:t> </a:t>
            </a:r>
            <a:endParaRPr sz="1100">
              <a:solidFill>
                <a:schemeClr val="accent6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</a:pPr>
            <a:r>
              <a:rPr lang="en" sz="1100">
                <a:solidFill>
                  <a:srgbClr val="FFFFFF"/>
                </a:solidFill>
              </a:rPr>
              <a:t>Instagram: </a:t>
            </a:r>
            <a:r>
              <a:rPr lang="en" sz="1100">
                <a:solidFill>
                  <a:srgbClr val="FFFFFF"/>
                </a:solidFill>
              </a:rPr>
              <a:t>@trodriguezkam</a:t>
            </a:r>
            <a:endParaRPr sz="1100">
              <a:solidFill>
                <a:srgbClr val="FFFFFF"/>
              </a:solidFill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</a:pPr>
            <a:r>
              <a:rPr lang="en" sz="1100">
                <a:solidFill>
                  <a:srgbClr val="FFFFFF"/>
                </a:solidFill>
              </a:rPr>
              <a:t>Twitter:  @LitTeacherTam</a:t>
            </a:r>
            <a:endParaRPr sz="11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Agenda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1" name="Google Shape;121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Introductory Activity:  “The Wedding Dress”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Practice and Create a Sample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Focusing the Process for the ELA Classroom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What types of writing do I cover in my classroom?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Extending to Writing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How can I move from one medium to another?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Analysis, Reflection, Extension:  How can this be used in my classroom?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What are some ways I can use this going forward in my classroom?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Talk to Your Tablemates:  Tech Survey!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27" name="Google Shape;127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Click this</a:t>
            </a:r>
            <a:r>
              <a:rPr lang="en">
                <a:solidFill>
                  <a:srgbClr val="FFFF00"/>
                </a:solidFill>
              </a:rPr>
              <a:t> </a:t>
            </a:r>
            <a:r>
              <a:rPr lang="en" u="sng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 </a:t>
            </a:r>
            <a:r>
              <a:rPr lang="en">
                <a:solidFill>
                  <a:srgbClr val="FFFF00"/>
                </a:solidFill>
              </a:rPr>
              <a:t> </a:t>
            </a:r>
            <a:r>
              <a:rPr lang="en">
                <a:solidFill>
                  <a:schemeClr val="lt1"/>
                </a:solidFill>
              </a:rPr>
              <a:t>to complete our opening survey! </a:t>
            </a:r>
            <a:r>
              <a:rPr lang="en" u="sng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Mentimeter Link </a:t>
            </a:r>
            <a:endParaRPr>
              <a:solidFill>
                <a:srgbClr val="0000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In your spaces, find an elbow partner and talk a little about:</a:t>
            </a:r>
            <a:endParaRPr>
              <a:solidFill>
                <a:schemeClr val="lt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en">
                <a:solidFill>
                  <a:schemeClr val="lt1"/>
                </a:solidFill>
              </a:rPr>
              <a:t>Your responses</a:t>
            </a:r>
            <a:endParaRPr>
              <a:solidFill>
                <a:schemeClr val="lt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en">
                <a:solidFill>
                  <a:schemeClr val="lt1"/>
                </a:solidFill>
              </a:rPr>
              <a:t>Your thoughts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Reflect: Our students are </a:t>
            </a:r>
            <a:r>
              <a:rPr lang="en">
                <a:solidFill>
                  <a:schemeClr val="lt1"/>
                </a:solidFill>
              </a:rPr>
              <a:t>digital</a:t>
            </a:r>
            <a:r>
              <a:rPr lang="en">
                <a:solidFill>
                  <a:schemeClr val="lt1"/>
                </a:solidFill>
              </a:rPr>
              <a:t> </a:t>
            </a:r>
            <a:r>
              <a:rPr lang="en">
                <a:solidFill>
                  <a:schemeClr val="lt1"/>
                </a:solidFill>
              </a:rPr>
              <a:t>natives</a:t>
            </a:r>
            <a:r>
              <a:rPr lang="en">
                <a:solidFill>
                  <a:schemeClr val="lt1"/>
                </a:solidFill>
              </a:rPr>
              <a:t> and were digital learners through the pandemic, how has this impacted their learning?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You can consider:</a:t>
            </a:r>
            <a:endParaRPr>
              <a:solidFill>
                <a:schemeClr val="lt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en">
                <a:solidFill>
                  <a:schemeClr val="lt1"/>
                </a:solidFill>
              </a:rPr>
              <a:t>Skill Set</a:t>
            </a:r>
            <a:endParaRPr>
              <a:solidFill>
                <a:schemeClr val="lt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en">
                <a:solidFill>
                  <a:schemeClr val="lt1"/>
                </a:solidFill>
              </a:rPr>
              <a:t>Social-Emotional Growth</a:t>
            </a:r>
            <a:endParaRPr>
              <a:solidFill>
                <a:schemeClr val="lt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en">
                <a:solidFill>
                  <a:schemeClr val="lt1"/>
                </a:solidFill>
              </a:rPr>
              <a:t>Technological Skill</a:t>
            </a:r>
            <a:endParaRPr>
              <a:solidFill>
                <a:schemeClr val="lt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en">
                <a:solidFill>
                  <a:schemeClr val="lt1"/>
                </a:solidFill>
              </a:rPr>
              <a:t>Etc!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28" name="Google Shape;128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76600" y="2571750"/>
            <a:ext cx="2523274" cy="2523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Background and Framework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34" name="Google Shape;134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CCSS necessitates that students:	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Produce clear and coherent writing in which the development, organization, and style are appropriate to task, purpose, and audience. 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Develop and strengthen writing as needed by planning, revising, editing, rewriting, or trying a new approach, focusing on addressing what is most significant for a specific purpose and audience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Use technology, including the Internet, to produce, publish, and update individual or shared writing products in response to ongoing feedback, including new arguments or information.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Thoughts from Jean M. Twenge, </a:t>
            </a:r>
            <a:r>
              <a:rPr b="1" i="1" lang="en" sz="1050" u="sng">
                <a:solidFill>
                  <a:schemeClr val="lt1"/>
                </a:solidFill>
                <a:highlight>
                  <a:schemeClr val="accent5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iGen: Why Today's Super-Connected Kids Are Growing Up Less Rebellious, More Tolerant, Less Happy--and Completely Unprepared for Adulthood--and What That Means for the Rest of Us</a:t>
            </a:r>
            <a:endParaRPr i="1">
              <a:solidFill>
                <a:schemeClr val="lt1"/>
              </a:solidFill>
              <a:highlight>
                <a:schemeClr val="accent5"/>
              </a:highlight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</a:pPr>
            <a:r>
              <a:rPr b="1" lang="en" sz="1250">
                <a:solidFill>
                  <a:schemeClr val="lt1"/>
                </a:solidFill>
                <a:highlight>
                  <a:schemeClr val="accent5"/>
                </a:highlight>
              </a:rPr>
              <a:t>“We have the most complete and instant access to information in all of history, and we’re using it to watch funny cat videos.” (Let’s leverage it for good!)</a:t>
            </a:r>
            <a:endParaRPr b="1" sz="1250">
              <a:solidFill>
                <a:schemeClr val="lt1"/>
              </a:solidFill>
              <a:highlight>
                <a:schemeClr val="accent5"/>
              </a:highlight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</a:pPr>
            <a:r>
              <a:rPr b="1" lang="en" sz="1250">
                <a:solidFill>
                  <a:schemeClr val="lt1"/>
                </a:solidFill>
                <a:highlight>
                  <a:schemeClr val="accent5"/>
                </a:highlight>
              </a:rPr>
              <a:t>“many iGen students seem to see their schools as behind the times, irrelevant in a fast-paced world of constantly changing technology.” (meet them where they are)</a:t>
            </a:r>
            <a:endParaRPr b="1" sz="1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050">
              <a:solidFill>
                <a:schemeClr val="lt1"/>
              </a:solidFill>
              <a:highlight>
                <a:schemeClr val="accent5"/>
              </a:highlight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Methods and Materials!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40" name="Google Shape;140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</a:pPr>
            <a:r>
              <a:rPr lang="en">
                <a:solidFill>
                  <a:srgbClr val="FFFFFF"/>
                </a:solidFill>
              </a:rPr>
              <a:t>How We Get Started!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Students use digital composition in several ways (TikTok, Capcut, Insta):</a:t>
            </a:r>
            <a:endParaRPr>
              <a:solidFill>
                <a:srgbClr val="FFFFFF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</a:pPr>
            <a:r>
              <a:rPr lang="en">
                <a:solidFill>
                  <a:srgbClr val="FFFFFF"/>
                </a:solidFill>
              </a:rPr>
              <a:t>Narrative (tell a story, share a memoir, etc.)</a:t>
            </a:r>
            <a:endParaRPr>
              <a:solidFill>
                <a:srgbClr val="FFFFFF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</a:pPr>
            <a:r>
              <a:rPr lang="en">
                <a:solidFill>
                  <a:srgbClr val="FFFFFF"/>
                </a:solidFill>
              </a:rPr>
              <a:t>Inform (youtube, tiktok, etc.)</a:t>
            </a:r>
            <a:endParaRPr>
              <a:solidFill>
                <a:srgbClr val="FFFFFF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</a:pPr>
            <a:r>
              <a:rPr lang="en">
                <a:solidFill>
                  <a:srgbClr val="FFFFFF"/>
                </a:solidFill>
              </a:rPr>
              <a:t>Persuade/Argue (why we should try something, do something, etc.)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These are the same things we do in writing:</a:t>
            </a:r>
            <a:endParaRPr>
              <a:solidFill>
                <a:srgbClr val="FFFFFF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</a:pPr>
            <a:r>
              <a:rPr lang="en">
                <a:solidFill>
                  <a:srgbClr val="FFFFFF"/>
                </a:solidFill>
              </a:rPr>
              <a:t>We have a controlling idea</a:t>
            </a:r>
            <a:endParaRPr>
              <a:solidFill>
                <a:srgbClr val="FFFFFF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</a:pPr>
            <a:r>
              <a:rPr lang="en">
                <a:solidFill>
                  <a:srgbClr val="FFFFFF"/>
                </a:solidFill>
              </a:rPr>
              <a:t>We </a:t>
            </a:r>
            <a:r>
              <a:rPr lang="en">
                <a:solidFill>
                  <a:srgbClr val="FFFFFF"/>
                </a:solidFill>
              </a:rPr>
              <a:t>have</a:t>
            </a:r>
            <a:r>
              <a:rPr lang="en">
                <a:solidFill>
                  <a:srgbClr val="FFFFFF"/>
                </a:solidFill>
              </a:rPr>
              <a:t> evidence</a:t>
            </a:r>
            <a:endParaRPr>
              <a:solidFill>
                <a:srgbClr val="FFFFFF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</a:pPr>
            <a:r>
              <a:rPr lang="en">
                <a:solidFill>
                  <a:srgbClr val="FFFFFF"/>
                </a:solidFill>
              </a:rPr>
              <a:t>We use words, images, music, etc. to help illustrate/convince the audience of our controlling idea</a:t>
            </a:r>
            <a:endParaRPr>
              <a:solidFill>
                <a:srgbClr val="FFFFFF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</a:pPr>
            <a:r>
              <a:rPr lang="en">
                <a:solidFill>
                  <a:srgbClr val="FFFFFF"/>
                </a:solidFill>
              </a:rPr>
              <a:t>Reframe both our perception and ideology as well as the students:</a:t>
            </a:r>
            <a:endParaRPr>
              <a:solidFill>
                <a:srgbClr val="FFFFFF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</a:pPr>
            <a:r>
              <a:rPr lang="en">
                <a:solidFill>
                  <a:srgbClr val="FFFFFF"/>
                </a:solidFill>
              </a:rPr>
              <a:t>If we can do this in one medium, we can transfer that knowledge to the other!</a:t>
            </a:r>
            <a:endParaRPr>
              <a:solidFill>
                <a:srgbClr val="FFFFFF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</a:pPr>
            <a:r>
              <a:rPr lang="en">
                <a:solidFill>
                  <a:srgbClr val="FFFFFF"/>
                </a:solidFill>
              </a:rPr>
              <a:t>The moves that students make so seamlessly in the digital world DO translate to writing!</a:t>
            </a:r>
            <a:endParaRPr>
              <a:solidFill>
                <a:srgbClr val="FFFFFF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</a:pPr>
            <a:r>
              <a:rPr lang="en">
                <a:solidFill>
                  <a:srgbClr val="FFFFFF"/>
                </a:solidFill>
              </a:rPr>
              <a:t>Be ready to NOT be the smartest person in the room here! (It’s a good thing!)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Getting Everything Set Up!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46" name="Google Shape;146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Introduce the Idea: </a:t>
            </a:r>
            <a:r>
              <a:rPr lang="en" sz="1400" u="sng">
                <a:solidFill>
                  <a:schemeClr val="accent6"/>
                </a:solidFill>
                <a:highlight>
                  <a:schemeClr val="accent5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 to "Wedding Dress Digital Composition </a:t>
            </a:r>
            <a:r>
              <a:rPr lang="en" sz="1400" u="sng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Directions"</a:t>
            </a:r>
            <a:endParaRPr>
              <a:solidFill>
                <a:schemeClr val="lt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Anchor Charts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Lay out that we will need to count on each other to be successful and learn.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Create a set of Anchor Charts  </a:t>
            </a:r>
            <a:endParaRPr>
              <a:solidFill>
                <a:schemeClr val="lt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en">
                <a:solidFill>
                  <a:schemeClr val="lt1"/>
                </a:solidFill>
              </a:rPr>
              <a:t>Chart Paper: each with a different skill at the top  (You could us</a:t>
            </a:r>
            <a:r>
              <a:rPr lang="en">
                <a:solidFill>
                  <a:schemeClr val="accent6"/>
                </a:solidFill>
              </a:rPr>
              <a:t>e </a:t>
            </a:r>
            <a:r>
              <a:rPr lang="en" u="sng">
                <a:solidFill>
                  <a:schemeClr val="accent6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Anchor Chart Slides</a:t>
            </a:r>
            <a:r>
              <a:rPr lang="en">
                <a:solidFill>
                  <a:schemeClr val="lt1"/>
                </a:solidFill>
              </a:rPr>
              <a:t>)</a:t>
            </a:r>
            <a:endParaRPr>
              <a:solidFill>
                <a:schemeClr val="lt1"/>
              </a:solidFill>
            </a:endParaRPr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Uploading Pictures from a Phone to Google Drive</a:t>
            </a:r>
            <a:endParaRPr>
              <a:solidFill>
                <a:schemeClr val="lt1"/>
              </a:solidFill>
            </a:endParaRPr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Uploading/Importing Sound to a Video</a:t>
            </a:r>
            <a:endParaRPr>
              <a:solidFill>
                <a:schemeClr val="lt1"/>
              </a:solidFill>
            </a:endParaRPr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iMovie Help</a:t>
            </a:r>
            <a:endParaRPr>
              <a:solidFill>
                <a:schemeClr val="lt1"/>
              </a:solidFill>
            </a:endParaRPr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Recording a Screencastify</a:t>
            </a:r>
            <a:endParaRPr>
              <a:solidFill>
                <a:schemeClr val="lt1"/>
              </a:solidFill>
            </a:endParaRPr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Capcut</a:t>
            </a:r>
            <a:endParaRPr>
              <a:solidFill>
                <a:schemeClr val="lt1"/>
              </a:solidFill>
            </a:endParaRPr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TikTok</a:t>
            </a:r>
            <a:endParaRPr>
              <a:solidFill>
                <a:schemeClr val="lt1"/>
              </a:solidFill>
            </a:endParaRPr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Using Flip a Clip</a:t>
            </a:r>
            <a:endParaRPr>
              <a:solidFill>
                <a:schemeClr val="lt1"/>
              </a:solidFill>
            </a:endParaRPr>
          </a:p>
          <a:p>
            <a:pPr indent="-317500" lvl="3" marL="18288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</a:pPr>
            <a:r>
              <a:rPr lang="en">
                <a:solidFill>
                  <a:schemeClr val="lt1"/>
                </a:solidFill>
              </a:rPr>
              <a:t>Whatever Help May Be Needed</a:t>
            </a:r>
            <a:endParaRPr>
              <a:solidFill>
                <a:schemeClr val="lt1"/>
              </a:solidFill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</a:pPr>
            <a:r>
              <a:rPr lang="en">
                <a:solidFill>
                  <a:schemeClr val="lt1"/>
                </a:solidFill>
              </a:rPr>
              <a:t>Have the kids put their names on the Anchor Charts for what they can help each other with.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Post the Anchor Charts in the Classroom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Getting Everyone Started!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52" name="Google Shape;152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“The Wedding Dress”</a:t>
            </a:r>
            <a:endParaRPr>
              <a:solidFill>
                <a:schemeClr val="lt1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Char char="○"/>
            </a:pPr>
            <a:r>
              <a:rPr lang="en" u="sng">
                <a:solidFill>
                  <a:schemeClr val="accent6"/>
                </a:solidFill>
                <a:highlight>
                  <a:schemeClr val="accent5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Link to "Wedding Dress Digital Composition </a:t>
            </a:r>
            <a:r>
              <a:rPr lang="en" u="sng">
                <a:solidFill>
                  <a:schemeClr val="accent6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Directions"</a:t>
            </a:r>
            <a:endParaRPr>
              <a:solidFill>
                <a:schemeClr val="accent6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914400" rtl="0" algn="l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Have the students work together on the next part!</a:t>
            </a:r>
            <a:endParaRPr>
              <a:solidFill>
                <a:schemeClr val="lt1"/>
              </a:solidFill>
            </a:endParaRPr>
          </a:p>
          <a:p>
            <a:pPr indent="-317500" lvl="1" marL="13716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</a:pPr>
            <a:r>
              <a:rPr lang="en">
                <a:solidFill>
                  <a:schemeClr val="lt1"/>
                </a:solidFill>
              </a:rPr>
              <a:t>Gradual Release:  Groups at first, then move to independence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63500" y="1921900"/>
            <a:ext cx="3652299" cy="2046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